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p:scale>
          <a:sx n="100" d="100"/>
          <a:sy n="100" d="100"/>
        </p:scale>
        <p:origin x="1632" y="-2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1758F85-BD97-4AD8-B04A-7F667C4E20B5}" type="datetimeFigureOut">
              <a:rPr lang="es-AR" smtClean="0"/>
              <a:t>20/1/2025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3471710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1758F85-BD97-4AD8-B04A-7F667C4E20B5}" type="datetimeFigureOut">
              <a:rPr lang="es-AR" smtClean="0"/>
              <a:t>20/1/2025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4274717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1758F85-BD97-4AD8-B04A-7F667C4E20B5}" type="datetimeFigureOut">
              <a:rPr lang="es-AR" smtClean="0"/>
              <a:t>20/1/2025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2047669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1758F85-BD97-4AD8-B04A-7F667C4E20B5}" type="datetimeFigureOut">
              <a:rPr lang="es-AR" smtClean="0"/>
              <a:t>20/1/2025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385825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s-ES"/>
              <a:t>Haga clic para modificar los estilos de texto del patrón</a:t>
            </a:r>
          </a:p>
        </p:txBody>
      </p:sp>
      <p:sp>
        <p:nvSpPr>
          <p:cNvPr id="4" name="Content Placeholder 3"/>
          <p:cNvSpPr>
            <a:spLocks noGrp="1"/>
          </p:cNvSpPr>
          <p:nvPr>
            <p:ph sz="half" idx="2"/>
          </p:nvPr>
        </p:nvSpPr>
        <p:spPr>
          <a:xfrm>
            <a:off x="520713" y="3905482"/>
            <a:ext cx="3198096" cy="574437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s-ES"/>
              <a:t>Haga clic para modificar los estilos de texto del patrón</a:t>
            </a:r>
          </a:p>
        </p:txBody>
      </p:sp>
      <p:sp>
        <p:nvSpPr>
          <p:cNvPr id="6" name="Content Placeholder 5"/>
          <p:cNvSpPr>
            <a:spLocks noGrp="1"/>
          </p:cNvSpPr>
          <p:nvPr>
            <p:ph sz="quarter" idx="4"/>
          </p:nvPr>
        </p:nvSpPr>
        <p:spPr>
          <a:xfrm>
            <a:off x="3827086" y="3905482"/>
            <a:ext cx="3213847" cy="574437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1758F85-BD97-4AD8-B04A-7F667C4E20B5}" type="datetimeFigureOut">
              <a:rPr lang="es-AR" smtClean="0"/>
              <a:t>20/1/2025</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3321654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1758F85-BD97-4AD8-B04A-7F667C4E20B5}" type="datetimeFigureOut">
              <a:rPr lang="es-AR" smtClean="0"/>
              <a:t>20/1/2025</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3268529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758F85-BD97-4AD8-B04A-7F667C4E20B5}" type="datetimeFigureOut">
              <a:rPr lang="es-AR" smtClean="0"/>
              <a:t>20/1/2025</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772750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s-ES"/>
              <a:t>Haga clic para modificar el estilo de título del patrón</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1758F85-BD97-4AD8-B04A-7F667C4E20B5}" type="datetimeFigureOut">
              <a:rPr lang="es-AR" smtClean="0"/>
              <a:t>20/1/2025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405814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1758F85-BD97-4AD8-B04A-7F667C4E20B5}" type="datetimeFigureOut">
              <a:rPr lang="es-AR" smtClean="0"/>
              <a:t>20/1/2025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2321567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1758F85-BD97-4AD8-B04A-7F667C4E20B5}" type="datetimeFigureOut">
              <a:rPr lang="es-AR" smtClean="0"/>
              <a:t>20/1/2025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67706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1758F85-BD97-4AD8-B04A-7F667C4E20B5}" type="datetimeFigureOut">
              <a:rPr lang="es-AR" smtClean="0"/>
              <a:t>20/1/2025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2F36F73-8A7D-4358-B3E4-FB45E6987B1D}" type="slidenum">
              <a:rPr lang="es-AR" smtClean="0"/>
              <a:t>‹Nº›</a:t>
            </a:fld>
            <a:endParaRPr lang="es-AR"/>
          </a:p>
        </p:txBody>
      </p:sp>
    </p:spTree>
    <p:extLst>
      <p:ext uri="{BB962C8B-B14F-4D97-AF65-F5344CB8AC3E}">
        <p14:creationId xmlns:p14="http://schemas.microsoft.com/office/powerpoint/2010/main" val="2150246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D1758F85-BD97-4AD8-B04A-7F667C4E20B5}" type="datetimeFigureOut">
              <a:rPr lang="es-AR" smtClean="0"/>
              <a:t>20/1/2025</a:t>
            </a:fld>
            <a:endParaRPr lang="es-A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62F36F73-8A7D-4358-B3E4-FB45E6987B1D}" type="slidenum">
              <a:rPr lang="es-AR" smtClean="0"/>
              <a:t>‹Nº›</a:t>
            </a:fld>
            <a:endParaRPr lang="es-AR"/>
          </a:p>
        </p:txBody>
      </p:sp>
    </p:spTree>
    <p:extLst>
      <p:ext uri="{BB962C8B-B14F-4D97-AF65-F5344CB8AC3E}">
        <p14:creationId xmlns:p14="http://schemas.microsoft.com/office/powerpoint/2010/main" val="25871569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B27904F-747B-8682-BAD8-89A13F4D1C14}"/>
              </a:ext>
            </a:extLst>
          </p:cNvPr>
          <p:cNvSpPr txBox="1"/>
          <p:nvPr/>
        </p:nvSpPr>
        <p:spPr>
          <a:xfrm>
            <a:off x="4818796" y="1032524"/>
            <a:ext cx="2506345" cy="151323"/>
          </a:xfrm>
          <a:prstGeom prst="rect">
            <a:avLst/>
          </a:prstGeom>
        </p:spPr>
        <p:txBody>
          <a:bodyPr vert="horz" wrap="square" lIns="0" tIns="12700" rIns="0" bIns="0" rtlCol="0">
            <a:spAutoFit/>
          </a:bodyPr>
          <a:lstStyle/>
          <a:p>
            <a:pPr marL="12700">
              <a:spcBef>
                <a:spcPts val="100"/>
              </a:spcBef>
            </a:pPr>
            <a:r>
              <a:rPr sz="900" dirty="0">
                <a:solidFill>
                  <a:srgbClr val="8B8B8B"/>
                </a:solidFill>
                <a:latin typeface="Arial MT"/>
                <a:cs typeface="Arial MT"/>
              </a:rPr>
              <a:t>Natalia</a:t>
            </a:r>
            <a:r>
              <a:rPr sz="900" spc="-5" dirty="0">
                <a:solidFill>
                  <a:srgbClr val="8B8B8B"/>
                </a:solidFill>
                <a:latin typeface="Arial MT"/>
                <a:cs typeface="Arial MT"/>
              </a:rPr>
              <a:t> </a:t>
            </a:r>
            <a:r>
              <a:rPr sz="900" dirty="0">
                <a:solidFill>
                  <a:srgbClr val="8B8B8B"/>
                </a:solidFill>
                <a:latin typeface="Arial MT"/>
                <a:cs typeface="Arial MT"/>
              </a:rPr>
              <a:t>Borzone</a:t>
            </a:r>
            <a:r>
              <a:rPr sz="900" spc="-5" dirty="0">
                <a:solidFill>
                  <a:srgbClr val="8B8B8B"/>
                </a:solidFill>
                <a:latin typeface="Arial MT"/>
                <a:cs typeface="Arial MT"/>
              </a:rPr>
              <a:t> </a:t>
            </a:r>
            <a:r>
              <a:rPr sz="900" dirty="0">
                <a:solidFill>
                  <a:srgbClr val="8B8B8B"/>
                </a:solidFill>
                <a:latin typeface="Arial MT"/>
                <a:cs typeface="Arial MT"/>
              </a:rPr>
              <a:t>-</a:t>
            </a:r>
            <a:r>
              <a:rPr sz="900" spc="-5" dirty="0">
                <a:solidFill>
                  <a:srgbClr val="8B8B8B"/>
                </a:solidFill>
                <a:latin typeface="Arial MT"/>
                <a:cs typeface="Arial MT"/>
              </a:rPr>
              <a:t> </a:t>
            </a:r>
            <a:r>
              <a:rPr sz="900" dirty="0">
                <a:solidFill>
                  <a:srgbClr val="8B8B8B"/>
                </a:solidFill>
                <a:latin typeface="Arial MT"/>
                <a:cs typeface="Arial MT"/>
              </a:rPr>
              <a:t>Bienes Raíces</a:t>
            </a:r>
            <a:r>
              <a:rPr sz="900" spc="240" dirty="0">
                <a:solidFill>
                  <a:srgbClr val="8B8B8B"/>
                </a:solidFill>
                <a:latin typeface="Arial MT"/>
                <a:cs typeface="Arial MT"/>
              </a:rPr>
              <a:t> </a:t>
            </a:r>
            <a:r>
              <a:rPr sz="900" dirty="0">
                <a:solidFill>
                  <a:srgbClr val="8B8B8B"/>
                </a:solidFill>
                <a:latin typeface="Arial MT"/>
                <a:cs typeface="Arial MT"/>
              </a:rPr>
              <a:t>|</a:t>
            </a:r>
            <a:r>
              <a:rPr sz="900" spc="-5" dirty="0">
                <a:solidFill>
                  <a:srgbClr val="8B8B8B"/>
                </a:solidFill>
                <a:latin typeface="Arial MT"/>
                <a:cs typeface="Arial MT"/>
              </a:rPr>
              <a:t> </a:t>
            </a:r>
            <a:r>
              <a:rPr sz="900" dirty="0">
                <a:solidFill>
                  <a:srgbClr val="8B8B8B"/>
                </a:solidFill>
                <a:latin typeface="Arial MT"/>
                <a:cs typeface="Arial MT"/>
              </a:rPr>
              <a:t>11</a:t>
            </a:r>
            <a:r>
              <a:rPr sz="900" spc="-5" dirty="0">
                <a:solidFill>
                  <a:srgbClr val="8B8B8B"/>
                </a:solidFill>
                <a:latin typeface="Arial MT"/>
                <a:cs typeface="Arial MT"/>
              </a:rPr>
              <a:t> </a:t>
            </a:r>
            <a:r>
              <a:rPr sz="900" dirty="0">
                <a:solidFill>
                  <a:srgbClr val="8B8B8B"/>
                </a:solidFill>
                <a:latin typeface="Arial MT"/>
                <a:cs typeface="Arial MT"/>
              </a:rPr>
              <a:t>7073-</a:t>
            </a:r>
            <a:r>
              <a:rPr sz="900" spc="-20" dirty="0">
                <a:solidFill>
                  <a:srgbClr val="8B8B8B"/>
                </a:solidFill>
                <a:latin typeface="Arial MT"/>
                <a:cs typeface="Arial MT"/>
              </a:rPr>
              <a:t>9319</a:t>
            </a:r>
            <a:endParaRPr sz="900">
              <a:latin typeface="Arial MT"/>
              <a:cs typeface="Arial MT"/>
            </a:endParaRPr>
          </a:p>
        </p:txBody>
      </p:sp>
      <p:sp>
        <p:nvSpPr>
          <p:cNvPr id="6" name="object 3">
            <a:extLst>
              <a:ext uri="{FF2B5EF4-FFF2-40B4-BE49-F238E27FC236}">
                <a16:creationId xmlns:a16="http://schemas.microsoft.com/office/drawing/2014/main" id="{1FF3C3F4-97DE-598B-38D2-453B67F678E6}"/>
              </a:ext>
            </a:extLst>
          </p:cNvPr>
          <p:cNvSpPr txBox="1"/>
          <p:nvPr/>
        </p:nvSpPr>
        <p:spPr>
          <a:xfrm>
            <a:off x="156094" y="1329704"/>
            <a:ext cx="4517340" cy="585417"/>
          </a:xfrm>
          <a:prstGeom prst="rect">
            <a:avLst/>
          </a:prstGeom>
        </p:spPr>
        <p:txBody>
          <a:bodyPr vert="horz" wrap="square" lIns="0" tIns="33655" rIns="0" bIns="0" rtlCol="0">
            <a:spAutoFit/>
          </a:bodyPr>
          <a:lstStyle/>
          <a:p>
            <a:pPr marL="12700" marR="5080" indent="48895">
              <a:lnSpc>
                <a:spcPts val="1540"/>
              </a:lnSpc>
              <a:spcBef>
                <a:spcPts val="265"/>
              </a:spcBef>
            </a:pPr>
            <a:r>
              <a:rPr lang="es-ES" sz="1400" dirty="0">
                <a:solidFill>
                  <a:srgbClr val="8B8B8B"/>
                </a:solidFill>
                <a:latin typeface="Arial MT"/>
                <a:cs typeface="Arial MT"/>
              </a:rPr>
              <a:t>Monoambiente</a:t>
            </a:r>
            <a:r>
              <a:rPr lang="es-ES" sz="1400" spc="-5" dirty="0">
                <a:solidFill>
                  <a:srgbClr val="8B8B8B"/>
                </a:solidFill>
                <a:latin typeface="Arial MT"/>
                <a:cs typeface="Arial MT"/>
              </a:rPr>
              <a:t> </a:t>
            </a:r>
            <a:r>
              <a:rPr lang="es-ES" sz="1400" dirty="0">
                <a:solidFill>
                  <a:srgbClr val="8B8B8B"/>
                </a:solidFill>
                <a:latin typeface="Arial MT"/>
                <a:cs typeface="Arial MT"/>
              </a:rPr>
              <a:t>con</a:t>
            </a:r>
            <a:r>
              <a:rPr lang="es-ES" sz="1400" spc="5" dirty="0">
                <a:solidFill>
                  <a:srgbClr val="8B8B8B"/>
                </a:solidFill>
                <a:latin typeface="Arial MT"/>
                <a:cs typeface="Arial MT"/>
              </a:rPr>
              <a:t> </a:t>
            </a:r>
            <a:r>
              <a:rPr lang="es-ES" sz="1400" dirty="0">
                <a:solidFill>
                  <a:srgbClr val="8B8B8B"/>
                </a:solidFill>
                <a:latin typeface="Arial MT"/>
                <a:cs typeface="Arial MT"/>
              </a:rPr>
              <a:t>balcón</a:t>
            </a:r>
            <a:r>
              <a:rPr lang="es-ES" sz="1400" spc="5" dirty="0">
                <a:solidFill>
                  <a:srgbClr val="8B8B8B"/>
                </a:solidFill>
                <a:latin typeface="Arial MT"/>
                <a:cs typeface="Arial MT"/>
              </a:rPr>
              <a:t> </a:t>
            </a:r>
            <a:r>
              <a:rPr lang="es-ES" sz="1400" dirty="0">
                <a:solidFill>
                  <a:srgbClr val="8B8B8B"/>
                </a:solidFill>
                <a:latin typeface="Arial MT"/>
                <a:cs typeface="Arial MT"/>
              </a:rPr>
              <a:t>al</a:t>
            </a:r>
            <a:r>
              <a:rPr lang="es-ES" sz="1400" spc="10" dirty="0">
                <a:solidFill>
                  <a:srgbClr val="8B8B8B"/>
                </a:solidFill>
                <a:latin typeface="Arial MT"/>
                <a:cs typeface="Arial MT"/>
              </a:rPr>
              <a:t> </a:t>
            </a:r>
            <a:r>
              <a:rPr lang="es-ES" sz="1400" spc="-10" dirty="0">
                <a:solidFill>
                  <a:srgbClr val="8B8B8B"/>
                </a:solidFill>
                <a:latin typeface="Arial MT"/>
                <a:cs typeface="Arial MT"/>
              </a:rPr>
              <a:t>frente.</a:t>
            </a:r>
            <a:r>
              <a:rPr lang="es-ES" sz="1400" spc="-80" dirty="0">
                <a:solidFill>
                  <a:srgbClr val="8B8B8B"/>
                </a:solidFill>
                <a:latin typeface="Arial MT"/>
                <a:cs typeface="Arial MT"/>
              </a:rPr>
              <a:t> </a:t>
            </a:r>
            <a:r>
              <a:rPr lang="es-ES" sz="1400" dirty="0">
                <a:solidFill>
                  <a:srgbClr val="8B8B8B"/>
                </a:solidFill>
                <a:latin typeface="Arial MT"/>
                <a:cs typeface="Arial MT"/>
              </a:rPr>
              <a:t>Muy</a:t>
            </a:r>
            <a:r>
              <a:rPr lang="es-ES" sz="1400" spc="5" dirty="0">
                <a:solidFill>
                  <a:srgbClr val="8B8B8B"/>
                </a:solidFill>
                <a:latin typeface="Arial MT"/>
                <a:cs typeface="Arial MT"/>
              </a:rPr>
              <a:t> </a:t>
            </a:r>
            <a:r>
              <a:rPr lang="es-ES" sz="1400" dirty="0">
                <a:solidFill>
                  <a:srgbClr val="8B8B8B"/>
                </a:solidFill>
                <a:latin typeface="Arial MT"/>
                <a:cs typeface="Arial MT"/>
              </a:rPr>
              <a:t>luminoso!</a:t>
            </a:r>
            <a:r>
              <a:rPr lang="es-ES" sz="1400" spc="10" dirty="0">
                <a:solidFill>
                  <a:srgbClr val="8B8B8B"/>
                </a:solidFill>
                <a:latin typeface="Arial MT"/>
                <a:cs typeface="Arial MT"/>
              </a:rPr>
              <a:t> </a:t>
            </a:r>
            <a:r>
              <a:rPr lang="es-ES" sz="1400" spc="-50" dirty="0">
                <a:solidFill>
                  <a:srgbClr val="8B8B8B"/>
                </a:solidFill>
                <a:latin typeface="Arial MT"/>
                <a:cs typeface="Arial MT"/>
              </a:rPr>
              <a:t>A </a:t>
            </a:r>
            <a:r>
              <a:rPr lang="es-ES" sz="1400" spc="-10" dirty="0">
                <a:solidFill>
                  <a:srgbClr val="8B8B8B"/>
                </a:solidFill>
                <a:latin typeface="Arial MT"/>
                <a:cs typeface="Arial MT"/>
              </a:rPr>
              <a:t>estrenar!!</a:t>
            </a:r>
            <a:endParaRPr lang="es-ES" sz="1400" dirty="0">
              <a:latin typeface="Arial MT"/>
              <a:cs typeface="Arial MT"/>
            </a:endParaRPr>
          </a:p>
          <a:p>
            <a:pPr marL="12700">
              <a:lnSpc>
                <a:spcPts val="1290"/>
              </a:lnSpc>
            </a:pPr>
            <a:r>
              <a:rPr lang="es-ES" sz="1200" dirty="0">
                <a:solidFill>
                  <a:srgbClr val="8B8B8B"/>
                </a:solidFill>
                <a:latin typeface="Arial MT"/>
                <a:cs typeface="Arial MT"/>
              </a:rPr>
              <a:t>Julián</a:t>
            </a:r>
            <a:r>
              <a:rPr lang="es-ES" sz="1200" spc="-10" dirty="0">
                <a:solidFill>
                  <a:srgbClr val="8B8B8B"/>
                </a:solidFill>
                <a:latin typeface="Arial MT"/>
                <a:cs typeface="Arial MT"/>
              </a:rPr>
              <a:t> </a:t>
            </a:r>
            <a:r>
              <a:rPr lang="es-ES" sz="1200" dirty="0">
                <a:solidFill>
                  <a:srgbClr val="8B8B8B"/>
                </a:solidFill>
                <a:latin typeface="Arial MT"/>
                <a:cs typeface="Arial MT"/>
              </a:rPr>
              <a:t>Álvarez</a:t>
            </a:r>
            <a:r>
              <a:rPr lang="es-ES" sz="1200" spc="-10" dirty="0">
                <a:solidFill>
                  <a:srgbClr val="8B8B8B"/>
                </a:solidFill>
                <a:latin typeface="Arial MT"/>
                <a:cs typeface="Arial MT"/>
              </a:rPr>
              <a:t> </a:t>
            </a:r>
            <a:r>
              <a:rPr lang="es-ES" sz="1200" dirty="0">
                <a:solidFill>
                  <a:srgbClr val="8B8B8B"/>
                </a:solidFill>
                <a:latin typeface="Arial MT"/>
                <a:cs typeface="Arial MT"/>
              </a:rPr>
              <a:t>al</a:t>
            </a:r>
            <a:r>
              <a:rPr lang="es-ES" sz="1200" spc="-10" dirty="0">
                <a:solidFill>
                  <a:srgbClr val="8B8B8B"/>
                </a:solidFill>
                <a:latin typeface="Arial MT"/>
                <a:cs typeface="Arial MT"/>
              </a:rPr>
              <a:t> </a:t>
            </a:r>
            <a:r>
              <a:rPr lang="es-ES" sz="1200" dirty="0">
                <a:solidFill>
                  <a:srgbClr val="8B8B8B"/>
                </a:solidFill>
                <a:latin typeface="Arial MT"/>
                <a:cs typeface="Arial MT"/>
              </a:rPr>
              <a:t>400,</a:t>
            </a:r>
            <a:r>
              <a:rPr lang="es-ES" sz="1200" spc="-65" dirty="0">
                <a:solidFill>
                  <a:srgbClr val="8B8B8B"/>
                </a:solidFill>
                <a:latin typeface="Arial MT"/>
                <a:cs typeface="Arial MT"/>
              </a:rPr>
              <a:t> </a:t>
            </a:r>
            <a:r>
              <a:rPr lang="es-ES" sz="1200" dirty="0">
                <a:solidFill>
                  <a:srgbClr val="8B8B8B"/>
                </a:solidFill>
                <a:latin typeface="Arial MT"/>
                <a:cs typeface="Arial MT"/>
              </a:rPr>
              <a:t>Villa</a:t>
            </a:r>
            <a:r>
              <a:rPr lang="es-ES" sz="1200" spc="-10" dirty="0">
                <a:solidFill>
                  <a:srgbClr val="8B8B8B"/>
                </a:solidFill>
                <a:latin typeface="Arial MT"/>
                <a:cs typeface="Arial MT"/>
              </a:rPr>
              <a:t> Crespo</a:t>
            </a:r>
            <a:endParaRPr lang="es-ES" sz="1200" dirty="0">
              <a:latin typeface="Arial MT"/>
              <a:cs typeface="Arial MT"/>
            </a:endParaRPr>
          </a:p>
        </p:txBody>
      </p:sp>
      <p:sp>
        <p:nvSpPr>
          <p:cNvPr id="7" name="object 4">
            <a:extLst>
              <a:ext uri="{FF2B5EF4-FFF2-40B4-BE49-F238E27FC236}">
                <a16:creationId xmlns:a16="http://schemas.microsoft.com/office/drawing/2014/main" id="{D3A6AF00-56A1-1AB8-EC4F-9E1F1CB8EE1B}"/>
              </a:ext>
            </a:extLst>
          </p:cNvPr>
          <p:cNvSpPr txBox="1"/>
          <p:nvPr/>
        </p:nvSpPr>
        <p:spPr>
          <a:xfrm>
            <a:off x="4673434" y="1516864"/>
            <a:ext cx="1520889" cy="371897"/>
          </a:xfrm>
          <a:prstGeom prst="rect">
            <a:avLst/>
          </a:prstGeom>
        </p:spPr>
        <p:txBody>
          <a:bodyPr vert="horz" wrap="square" lIns="0" tIns="12700" rIns="0" bIns="0" rtlCol="0">
            <a:spAutoFit/>
          </a:bodyPr>
          <a:lstStyle/>
          <a:p>
            <a:pPr marL="12700">
              <a:lnSpc>
                <a:spcPts val="1630"/>
              </a:lnSpc>
              <a:spcBef>
                <a:spcPts val="100"/>
              </a:spcBef>
            </a:pPr>
            <a:r>
              <a:rPr sz="1400" dirty="0">
                <a:solidFill>
                  <a:srgbClr val="094079"/>
                </a:solidFill>
                <a:latin typeface="Arial MT"/>
                <a:cs typeface="Arial MT"/>
              </a:rPr>
              <a:t>USD</a:t>
            </a:r>
            <a:r>
              <a:rPr sz="1400" spc="-20" dirty="0">
                <a:solidFill>
                  <a:srgbClr val="094079"/>
                </a:solidFill>
                <a:latin typeface="Arial MT"/>
                <a:cs typeface="Arial MT"/>
              </a:rPr>
              <a:t> </a:t>
            </a:r>
            <a:r>
              <a:rPr lang="es-ES" sz="1400" spc="-20" dirty="0">
                <a:solidFill>
                  <a:srgbClr val="094079"/>
                </a:solidFill>
                <a:latin typeface="Arial MT"/>
                <a:cs typeface="Arial MT"/>
              </a:rPr>
              <a:t>71.000</a:t>
            </a:r>
            <a:r>
              <a:rPr sz="1400" spc="-15" dirty="0">
                <a:solidFill>
                  <a:srgbClr val="094079"/>
                </a:solidFill>
                <a:latin typeface="Arial MT"/>
                <a:cs typeface="Arial MT"/>
              </a:rPr>
              <a:t> </a:t>
            </a:r>
            <a:r>
              <a:rPr sz="1400" spc="-50" dirty="0">
                <a:solidFill>
                  <a:srgbClr val="094079"/>
                </a:solidFill>
                <a:latin typeface="Arial MT"/>
                <a:cs typeface="Arial MT"/>
              </a:rPr>
              <a:t>-</a:t>
            </a:r>
            <a:endParaRPr sz="1400" dirty="0">
              <a:latin typeface="Arial MT"/>
              <a:cs typeface="Arial MT"/>
            </a:endParaRPr>
          </a:p>
          <a:p>
            <a:pPr marL="47625">
              <a:lnSpc>
                <a:spcPts val="1150"/>
              </a:lnSpc>
            </a:pPr>
            <a:r>
              <a:rPr sz="1000" dirty="0">
                <a:solidFill>
                  <a:srgbClr val="094079"/>
                </a:solidFill>
                <a:latin typeface="Arial MT"/>
                <a:cs typeface="Arial MT"/>
              </a:rPr>
              <a:t>Comprar</a:t>
            </a:r>
            <a:r>
              <a:rPr sz="1000" spc="-10" dirty="0">
                <a:solidFill>
                  <a:srgbClr val="094079"/>
                </a:solidFill>
                <a:latin typeface="Arial MT"/>
                <a:cs typeface="Arial MT"/>
              </a:rPr>
              <a:t> </a:t>
            </a:r>
            <a:r>
              <a:rPr sz="1000" dirty="0">
                <a:solidFill>
                  <a:srgbClr val="094079"/>
                </a:solidFill>
                <a:latin typeface="Arial MT"/>
                <a:cs typeface="Arial MT"/>
              </a:rPr>
              <a:t>-</a:t>
            </a:r>
            <a:r>
              <a:rPr sz="1000" spc="-10" dirty="0">
                <a:solidFill>
                  <a:srgbClr val="094079"/>
                </a:solidFill>
                <a:latin typeface="Arial MT"/>
                <a:cs typeface="Arial MT"/>
              </a:rPr>
              <a:t> </a:t>
            </a:r>
            <a:r>
              <a:rPr lang="es-ES" sz="1000" spc="-25" dirty="0">
                <a:solidFill>
                  <a:srgbClr val="094079"/>
                </a:solidFill>
                <a:latin typeface="Arial MT"/>
                <a:cs typeface="Arial MT"/>
              </a:rPr>
              <a:t>Departamento</a:t>
            </a:r>
            <a:endParaRPr sz="1000" dirty="0">
              <a:latin typeface="Arial MT"/>
              <a:cs typeface="Arial MT"/>
            </a:endParaRPr>
          </a:p>
        </p:txBody>
      </p:sp>
      <p:graphicFrame>
        <p:nvGraphicFramePr>
          <p:cNvPr id="12" name="object 9">
            <a:extLst>
              <a:ext uri="{FF2B5EF4-FFF2-40B4-BE49-F238E27FC236}">
                <a16:creationId xmlns:a16="http://schemas.microsoft.com/office/drawing/2014/main" id="{DFCF2FCC-44CA-CC01-389E-8A3C60B4ABD0}"/>
              </a:ext>
            </a:extLst>
          </p:cNvPr>
          <p:cNvGraphicFramePr>
            <a:graphicFrameLocks noGrp="1"/>
          </p:cNvGraphicFramePr>
          <p:nvPr>
            <p:extLst>
              <p:ext uri="{D42A27DB-BD31-4B8C-83A1-F6EECF244321}">
                <p14:modId xmlns:p14="http://schemas.microsoft.com/office/powerpoint/2010/main" val="2506141893"/>
              </p:ext>
            </p:extLst>
          </p:nvPr>
        </p:nvGraphicFramePr>
        <p:xfrm>
          <a:off x="4565127" y="2200396"/>
          <a:ext cx="2667000" cy="1524000"/>
        </p:xfrm>
        <a:graphic>
          <a:graphicData uri="http://schemas.openxmlformats.org/drawingml/2006/table">
            <a:tbl>
              <a:tblPr firstRow="1" bandRow="1">
                <a:tableStyleId>{2D5ABB26-0587-4C30-8999-92F81FD0307C}</a:tableStyleId>
              </a:tblPr>
              <a:tblGrid>
                <a:gridCol w="1333500">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tblGrid>
              <a:tr h="508000">
                <a:tc>
                  <a:txBody>
                    <a:bodyPr/>
                    <a:lstStyle/>
                    <a:p>
                      <a:pPr marL="450215" marR="154940" indent="-288290">
                        <a:lnSpc>
                          <a:spcPts val="1320"/>
                        </a:lnSpc>
                        <a:spcBef>
                          <a:spcPts val="700"/>
                        </a:spcBef>
                      </a:pPr>
                      <a:r>
                        <a:rPr sz="1200" dirty="0">
                          <a:solidFill>
                            <a:srgbClr val="8B8B8B"/>
                          </a:solidFill>
                          <a:latin typeface="Arial MT"/>
                          <a:cs typeface="Arial MT"/>
                        </a:rPr>
                        <a:t>Superficie </a:t>
                      </a:r>
                      <a:r>
                        <a:rPr sz="1200" spc="-10" dirty="0">
                          <a:solidFill>
                            <a:srgbClr val="8B8B8B"/>
                          </a:solidFill>
                          <a:latin typeface="Arial MT"/>
                          <a:cs typeface="Arial MT"/>
                        </a:rPr>
                        <a:t>total </a:t>
                      </a:r>
                      <a:r>
                        <a:rPr lang="es-ES" sz="1200" spc="-10" dirty="0">
                          <a:solidFill>
                            <a:srgbClr val="161616"/>
                          </a:solidFill>
                          <a:latin typeface="Arial MT"/>
                          <a:cs typeface="Arial MT"/>
                        </a:rPr>
                        <a:t>27</a:t>
                      </a:r>
                      <a:r>
                        <a:rPr sz="1200" spc="-10" dirty="0">
                          <a:solidFill>
                            <a:srgbClr val="161616"/>
                          </a:solidFill>
                          <a:latin typeface="Arial MT"/>
                          <a:cs typeface="Arial MT"/>
                        </a:rPr>
                        <a:t>m²</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tc>
                  <a:txBody>
                    <a:bodyPr/>
                    <a:lstStyle/>
                    <a:p>
                      <a:pPr marL="492759" marR="24765" indent="-461009">
                        <a:lnSpc>
                          <a:spcPts val="1320"/>
                        </a:lnSpc>
                        <a:spcBef>
                          <a:spcPts val="700"/>
                        </a:spcBef>
                      </a:pPr>
                      <a:r>
                        <a:rPr sz="1200" dirty="0">
                          <a:solidFill>
                            <a:srgbClr val="8B8B8B"/>
                          </a:solidFill>
                          <a:latin typeface="Arial MT"/>
                          <a:cs typeface="Arial MT"/>
                        </a:rPr>
                        <a:t>Superficie </a:t>
                      </a:r>
                      <a:r>
                        <a:rPr sz="1200" spc="-10" dirty="0" err="1">
                          <a:solidFill>
                            <a:srgbClr val="8B8B8B"/>
                          </a:solidFill>
                          <a:latin typeface="Arial MT"/>
                          <a:cs typeface="Arial MT"/>
                        </a:rPr>
                        <a:t>cubierta</a:t>
                      </a:r>
                      <a:r>
                        <a:rPr sz="1200" spc="-10" dirty="0">
                          <a:solidFill>
                            <a:srgbClr val="8B8B8B"/>
                          </a:solidFill>
                          <a:latin typeface="Arial MT"/>
                          <a:cs typeface="Arial MT"/>
                        </a:rPr>
                        <a:t> </a:t>
                      </a:r>
                      <a:r>
                        <a:rPr lang="es-ES" sz="1200" spc="-20" dirty="0">
                          <a:solidFill>
                            <a:srgbClr val="161616"/>
                          </a:solidFill>
                          <a:latin typeface="Arial MT"/>
                          <a:cs typeface="Arial MT"/>
                        </a:rPr>
                        <a:t>24</a:t>
                      </a:r>
                      <a:r>
                        <a:rPr sz="1200" spc="-20" dirty="0">
                          <a:solidFill>
                            <a:srgbClr val="161616"/>
                          </a:solidFill>
                          <a:latin typeface="Arial MT"/>
                          <a:cs typeface="Arial MT"/>
                        </a:rPr>
                        <a:t>m²</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extLst>
                  <a:ext uri="{0D108BD9-81ED-4DB2-BD59-A6C34878D82A}">
                    <a16:rowId xmlns:a16="http://schemas.microsoft.com/office/drawing/2014/main" val="10000"/>
                  </a:ext>
                </a:extLst>
              </a:tr>
              <a:tr h="508000">
                <a:tc>
                  <a:txBody>
                    <a:bodyPr/>
                    <a:lstStyle/>
                    <a:p>
                      <a:pPr marL="624205" marR="298450" indent="-318135">
                        <a:lnSpc>
                          <a:spcPts val="1320"/>
                        </a:lnSpc>
                        <a:spcBef>
                          <a:spcPts val="700"/>
                        </a:spcBef>
                      </a:pPr>
                      <a:r>
                        <a:rPr sz="1200" spc="-10" dirty="0">
                          <a:solidFill>
                            <a:srgbClr val="8B8B8B"/>
                          </a:solidFill>
                          <a:latin typeface="Arial MT"/>
                          <a:cs typeface="Arial MT"/>
                        </a:rPr>
                        <a:t>Ambientes </a:t>
                      </a:r>
                      <a:r>
                        <a:rPr lang="es-ES" sz="1200" spc="-50" dirty="0">
                          <a:solidFill>
                            <a:srgbClr val="161616"/>
                          </a:solidFill>
                          <a:latin typeface="Arial MT"/>
                          <a:cs typeface="Arial MT"/>
                        </a:rPr>
                        <a:t>1</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tc>
                  <a:txBody>
                    <a:bodyPr/>
                    <a:lstStyle/>
                    <a:p>
                      <a:pPr marL="624205" marR="266065" indent="-350520">
                        <a:lnSpc>
                          <a:spcPts val="1320"/>
                        </a:lnSpc>
                        <a:spcBef>
                          <a:spcPts val="700"/>
                        </a:spcBef>
                      </a:pPr>
                      <a:r>
                        <a:rPr sz="1200" spc="-10" dirty="0" err="1">
                          <a:solidFill>
                            <a:srgbClr val="8B8B8B"/>
                          </a:solidFill>
                          <a:latin typeface="Arial MT"/>
                          <a:cs typeface="Arial MT"/>
                        </a:rPr>
                        <a:t>Dormitorios</a:t>
                      </a:r>
                      <a:r>
                        <a:rPr sz="1200" spc="-10" dirty="0">
                          <a:solidFill>
                            <a:srgbClr val="8B8B8B"/>
                          </a:solidFill>
                          <a:latin typeface="Arial MT"/>
                          <a:cs typeface="Arial MT"/>
                        </a:rPr>
                        <a:t> </a:t>
                      </a:r>
                      <a:r>
                        <a:rPr lang="es-ES" sz="1200" spc="-50" dirty="0">
                          <a:solidFill>
                            <a:srgbClr val="161616"/>
                          </a:solidFill>
                          <a:latin typeface="Arial MT"/>
                          <a:cs typeface="Arial MT"/>
                        </a:rPr>
                        <a:t>-</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extLst>
                  <a:ext uri="{0D108BD9-81ED-4DB2-BD59-A6C34878D82A}">
                    <a16:rowId xmlns:a16="http://schemas.microsoft.com/office/drawing/2014/main" val="10001"/>
                  </a:ext>
                </a:extLst>
              </a:tr>
              <a:tr h="508000">
                <a:tc>
                  <a:txBody>
                    <a:bodyPr/>
                    <a:lstStyle/>
                    <a:p>
                      <a:pPr marL="450215" marR="442595" algn="ctr">
                        <a:lnSpc>
                          <a:spcPts val="1320"/>
                        </a:lnSpc>
                        <a:spcBef>
                          <a:spcPts val="700"/>
                        </a:spcBef>
                      </a:pPr>
                      <a:r>
                        <a:rPr sz="1200" spc="-10" dirty="0" err="1">
                          <a:solidFill>
                            <a:srgbClr val="8B8B8B"/>
                          </a:solidFill>
                          <a:latin typeface="Arial MT"/>
                          <a:cs typeface="Arial MT"/>
                        </a:rPr>
                        <a:t>Baños</a:t>
                      </a:r>
                      <a:r>
                        <a:rPr sz="1200" spc="-10" dirty="0">
                          <a:solidFill>
                            <a:srgbClr val="8B8B8B"/>
                          </a:solidFill>
                          <a:latin typeface="Arial MT"/>
                          <a:cs typeface="Arial MT"/>
                        </a:rPr>
                        <a:t> </a:t>
                      </a:r>
                      <a:r>
                        <a:rPr lang="es-ES" sz="1200" spc="-50" dirty="0">
                          <a:solidFill>
                            <a:srgbClr val="161616"/>
                          </a:solidFill>
                          <a:latin typeface="Arial MT"/>
                          <a:cs typeface="Arial MT"/>
                        </a:rPr>
                        <a:t>1</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tc>
                  <a:txBody>
                    <a:bodyPr/>
                    <a:lstStyle/>
                    <a:p>
                      <a:pPr>
                        <a:lnSpc>
                          <a:spcPct val="100000"/>
                        </a:lnSpc>
                      </a:pPr>
                      <a:endParaRPr sz="1000" dirty="0">
                        <a:latin typeface="Times New Roman"/>
                        <a:cs typeface="Times New Roman"/>
                      </a:endParaRPr>
                    </a:p>
                  </a:txBody>
                  <a:tcPr marL="0" marR="0" marT="0" marB="0">
                    <a:lnL w="28575">
                      <a:solidFill>
                        <a:srgbClr val="DBDBDB"/>
                      </a:solidFill>
                      <a:prstDash val="solid"/>
                    </a:lnL>
                    <a:lnT w="28575">
                      <a:solidFill>
                        <a:srgbClr val="DBDBDB"/>
                      </a:solidFill>
                      <a:prstDash val="solid"/>
                    </a:lnT>
                  </a:tcPr>
                </a:tc>
                <a:extLst>
                  <a:ext uri="{0D108BD9-81ED-4DB2-BD59-A6C34878D82A}">
                    <a16:rowId xmlns:a16="http://schemas.microsoft.com/office/drawing/2014/main" val="10002"/>
                  </a:ext>
                </a:extLst>
              </a:tr>
            </a:tbl>
          </a:graphicData>
        </a:graphic>
      </p:graphicFrame>
      <p:sp>
        <p:nvSpPr>
          <p:cNvPr id="13" name="object 11">
            <a:extLst>
              <a:ext uri="{FF2B5EF4-FFF2-40B4-BE49-F238E27FC236}">
                <a16:creationId xmlns:a16="http://schemas.microsoft.com/office/drawing/2014/main" id="{7F362D87-2839-0399-755A-A6524103F52C}"/>
              </a:ext>
            </a:extLst>
          </p:cNvPr>
          <p:cNvSpPr txBox="1"/>
          <p:nvPr/>
        </p:nvSpPr>
        <p:spPr>
          <a:xfrm>
            <a:off x="177164" y="4966618"/>
            <a:ext cx="7205348" cy="4552528"/>
          </a:xfrm>
          <a:prstGeom prst="rect">
            <a:avLst/>
          </a:prstGeom>
        </p:spPr>
        <p:txBody>
          <a:bodyPr vert="horz" wrap="square" lIns="0" tIns="119380" rIns="0" bIns="0" rtlCol="0">
            <a:spAutoFit/>
          </a:bodyPr>
          <a:lstStyle/>
          <a:p>
            <a:pPr marL="12700">
              <a:spcBef>
                <a:spcPts val="940"/>
              </a:spcBef>
            </a:pPr>
            <a:r>
              <a:rPr lang="es-ES" sz="1000" spc="-10" dirty="0">
                <a:latin typeface="Arial MT"/>
                <a:cs typeface="Arial MT"/>
              </a:rPr>
              <a:t>Descripción</a:t>
            </a:r>
          </a:p>
          <a:p>
            <a:pPr marL="171450" indent="-171450">
              <a:buFontTx/>
              <a:buChar char="-"/>
            </a:pPr>
            <a:endParaRPr lang="es-ES" sz="1000" b="0" i="0" u="none" strike="noStrike" baseline="0" dirty="0">
              <a:latin typeface="Arial MT"/>
            </a:endParaRPr>
          </a:p>
          <a:p>
            <a:pPr algn="l"/>
            <a:r>
              <a:rPr lang="es-ES" sz="1000" b="0" i="0" dirty="0">
                <a:solidFill>
                  <a:srgbClr val="666666"/>
                </a:solidFill>
                <a:effectLst/>
                <a:latin typeface="Proxima Nova"/>
              </a:rPr>
              <a:t>Excelente estado!! </a:t>
            </a:r>
            <a:r>
              <a:rPr lang="es-ES" sz="1000" b="0" i="0" dirty="0">
                <a:solidFill>
                  <a:srgbClr val="222222"/>
                </a:solidFill>
                <a:effectLst/>
                <a:latin typeface="Arial" panose="020B0604020202020204" pitchFamily="34" charset="0"/>
              </a:rPr>
              <a:t>Monoambiente </a:t>
            </a:r>
            <a:r>
              <a:rPr lang="es-ES" sz="1000" b="0" i="0" dirty="0">
                <a:solidFill>
                  <a:srgbClr val="666666"/>
                </a:solidFill>
                <a:effectLst/>
                <a:latin typeface="Proxima Nova"/>
              </a:rPr>
              <a:t>con balcón al frente. Muy luminoso! A estrenar!! No Apto crédito.</a:t>
            </a:r>
            <a:endParaRPr lang="es-ES" sz="1000" b="0" i="0" dirty="0">
              <a:solidFill>
                <a:srgbClr val="222222"/>
              </a:solidFill>
              <a:effectLst/>
              <a:latin typeface="Arial" panose="020B0604020202020204" pitchFamily="34" charset="0"/>
            </a:endParaRPr>
          </a:p>
          <a:p>
            <a:pPr algn="l"/>
            <a:r>
              <a:rPr lang="es-ES" sz="1000" b="0" i="0" dirty="0">
                <a:solidFill>
                  <a:srgbClr val="666666"/>
                </a:solidFill>
                <a:effectLst/>
                <a:latin typeface="Proxima Nova"/>
              </a:rPr>
              <a:t>Estratégica ubicación a metros de la Avda. Corrientes, Subte B entre las estaciones </a:t>
            </a:r>
            <a:r>
              <a:rPr lang="es-ES" sz="1000" b="0" i="0" dirty="0" err="1">
                <a:solidFill>
                  <a:srgbClr val="666666"/>
                </a:solidFill>
                <a:effectLst/>
                <a:latin typeface="Proxima Nova"/>
              </a:rPr>
              <a:t>Malabia</a:t>
            </a:r>
            <a:r>
              <a:rPr lang="es-ES" sz="1000" b="0" i="0" dirty="0">
                <a:solidFill>
                  <a:srgbClr val="666666"/>
                </a:solidFill>
                <a:effectLst/>
                <a:latin typeface="Proxima Nova"/>
              </a:rPr>
              <a:t> y </a:t>
            </a:r>
            <a:r>
              <a:rPr lang="es-ES" sz="1000" b="0" i="0" dirty="0" err="1">
                <a:solidFill>
                  <a:srgbClr val="666666"/>
                </a:solidFill>
                <a:effectLst/>
                <a:latin typeface="Proxima Nova"/>
              </a:rPr>
              <a:t>Angel</a:t>
            </a:r>
            <a:r>
              <a:rPr lang="es-ES" sz="1000" b="0" i="0" dirty="0">
                <a:solidFill>
                  <a:srgbClr val="666666"/>
                </a:solidFill>
                <a:effectLst/>
                <a:latin typeface="Proxima Nova"/>
              </a:rPr>
              <a:t> </a:t>
            </a:r>
            <a:r>
              <a:rPr lang="es-ES" sz="1000" b="0" i="0" dirty="0" err="1">
                <a:solidFill>
                  <a:srgbClr val="666666"/>
                </a:solidFill>
                <a:effectLst/>
                <a:latin typeface="Proxima Nova"/>
              </a:rPr>
              <a:t>Gallardo</a:t>
            </a:r>
            <a:r>
              <a:rPr lang="es-ES" sz="1000" b="0" i="0" dirty="0">
                <a:solidFill>
                  <a:srgbClr val="666666"/>
                </a:solidFill>
                <a:effectLst/>
                <a:latin typeface="Proxima Nova"/>
              </a:rPr>
              <a:t>. Numerosas líneas de colectivos: </a:t>
            </a:r>
            <a:r>
              <a:rPr lang="es-ES" sz="1000" b="0" i="0" dirty="0">
                <a:solidFill>
                  <a:srgbClr val="444444"/>
                </a:solidFill>
                <a:effectLst/>
                <a:latin typeface="Helvetica Neue"/>
              </a:rPr>
              <a:t>15, 19, 24, 36, 57, 65, 71, 76, 90, 92, 99, 106, 109, 110, 119, 124, 127, 141. </a:t>
            </a:r>
            <a:r>
              <a:rPr lang="es-ES" sz="1000" b="0" i="0" dirty="0">
                <a:solidFill>
                  <a:srgbClr val="666666"/>
                </a:solidFill>
                <a:effectLst/>
                <a:latin typeface="Proxima Nova"/>
              </a:rPr>
              <a:t>Superficie aproximada cubierta </a:t>
            </a:r>
            <a:r>
              <a:rPr lang="es-ES" sz="1000" b="0" i="0" dirty="0">
                <a:solidFill>
                  <a:srgbClr val="222222"/>
                </a:solidFill>
                <a:effectLst/>
                <a:latin typeface="Arial" panose="020B0604020202020204" pitchFamily="34" charset="0"/>
              </a:rPr>
              <a:t>24m²</a:t>
            </a:r>
            <a:r>
              <a:rPr lang="es-ES" sz="1000" b="0" i="0" dirty="0">
                <a:solidFill>
                  <a:srgbClr val="666666"/>
                </a:solidFill>
                <a:effectLst/>
                <a:latin typeface="Proxima Nova"/>
              </a:rPr>
              <a:t>, descubierta- balcón </a:t>
            </a:r>
            <a:r>
              <a:rPr lang="es-ES" sz="1000" b="0" i="0" dirty="0">
                <a:solidFill>
                  <a:srgbClr val="222222"/>
                </a:solidFill>
                <a:effectLst/>
                <a:latin typeface="Arial" panose="020B0604020202020204" pitchFamily="34" charset="0"/>
              </a:rPr>
              <a:t>3m²</a:t>
            </a:r>
            <a:r>
              <a:rPr lang="es-ES" sz="1000" b="0" i="0" dirty="0">
                <a:solidFill>
                  <a:srgbClr val="666666"/>
                </a:solidFill>
                <a:effectLst/>
                <a:latin typeface="Proxima Nova"/>
              </a:rPr>
              <a:t>, total </a:t>
            </a:r>
            <a:r>
              <a:rPr lang="es-ES" sz="1000" b="0" i="0" dirty="0">
                <a:solidFill>
                  <a:srgbClr val="222222"/>
                </a:solidFill>
                <a:effectLst/>
                <a:latin typeface="Arial" panose="020B0604020202020204" pitchFamily="34" charset="0"/>
              </a:rPr>
              <a:t>27m²</a:t>
            </a:r>
            <a:r>
              <a:rPr lang="es-ES" sz="1000" b="0" i="0" dirty="0">
                <a:solidFill>
                  <a:srgbClr val="666666"/>
                </a:solidFill>
                <a:effectLst/>
                <a:latin typeface="Proxima Nova"/>
              </a:rPr>
              <a:t>. No tiene expensas, dado que todavía no está conformado el Reglamento de Copropiedad.</a:t>
            </a:r>
            <a:endParaRPr lang="es-ES" sz="1000" b="0" i="0" dirty="0">
              <a:solidFill>
                <a:srgbClr val="222222"/>
              </a:solidFill>
              <a:effectLst/>
              <a:latin typeface="Arial" panose="020B0604020202020204" pitchFamily="34" charset="0"/>
            </a:endParaRPr>
          </a:p>
          <a:p>
            <a:pPr algn="l" rtl="0"/>
            <a:r>
              <a:rPr lang="es-ES" sz="1000" b="0" i="0" dirty="0">
                <a:solidFill>
                  <a:srgbClr val="222222"/>
                </a:solidFill>
                <a:effectLst/>
                <a:latin typeface="Arial" panose="020B0604020202020204" pitchFamily="34" charset="0"/>
              </a:rPr>
              <a:t>Información importante:  Los planos, medidas, fotos y valores de expensas, impuestos y/o servicios informados en este anuncio son aproximados y al solo efecto orientativo. Los mismos han sido provistos por el propietario, no forman parte de ningún tipo de documentación contractual y pueden quedar desactualizados por el transcurso del tiempo. Los datos definitivos surgirán del título de la propiedad del inmueble referido. El valor de venta publicado puede ser modificado sin previo aviso y siempre queda ad-referéndum del propietario. La venta de este inmueble está sujeta a la tramitación del Código de Transferencia de Inmuebles (COTI), por parte del propietario.</a:t>
            </a:r>
          </a:p>
          <a:p>
            <a:pPr algn="l" rtl="0"/>
            <a:br>
              <a:rPr lang="es-ES" sz="1000" b="0" i="0" dirty="0">
                <a:solidFill>
                  <a:srgbClr val="222222"/>
                </a:solidFill>
                <a:effectLst/>
                <a:latin typeface="Arial" panose="020B0604020202020204" pitchFamily="34" charset="0"/>
              </a:rPr>
            </a:br>
            <a:endParaRPr lang="es-ES" sz="1000" b="0" i="0" dirty="0">
              <a:solidFill>
                <a:srgbClr val="222222"/>
              </a:solidFill>
              <a:effectLst/>
              <a:latin typeface="Arial" panose="020B0604020202020204" pitchFamily="34" charset="0"/>
            </a:endParaRPr>
          </a:p>
          <a:p>
            <a:pPr algn="l" rtl="0"/>
            <a:r>
              <a:rPr lang="es-ES" sz="1000" b="0" i="0" dirty="0">
                <a:solidFill>
                  <a:srgbClr val="222222"/>
                </a:solidFill>
                <a:effectLst/>
                <a:latin typeface="Arial" panose="020B0604020202020204" pitchFamily="34" charset="0"/>
              </a:rPr>
              <a:t>No accesible para personas con movilidad reducida - Ley 5115, Art. 1 y 2 CABA.</a:t>
            </a:r>
            <a:br>
              <a:rPr lang="es-ES" sz="1000" b="0" i="0" dirty="0">
                <a:solidFill>
                  <a:srgbClr val="222222"/>
                </a:solidFill>
                <a:effectLst/>
                <a:latin typeface="Arial" panose="020B0604020202020204" pitchFamily="34" charset="0"/>
              </a:rPr>
            </a:br>
            <a:r>
              <a:rPr lang="es-ES" sz="1000" b="0" i="0" dirty="0">
                <a:solidFill>
                  <a:srgbClr val="222222"/>
                </a:solidFill>
                <a:effectLst/>
                <a:latin typeface="Arial" panose="020B0604020202020204" pitchFamily="34" charset="0"/>
              </a:rPr>
              <a:t>Ley 5115 CABA art. 1°: Los avisos publicados por corredores inmobiliarios por cualquier medio gráfico o informático, que promuevan operaciones</a:t>
            </a:r>
            <a:br>
              <a:rPr lang="es-ES" sz="1000" b="0" i="0" dirty="0">
                <a:solidFill>
                  <a:srgbClr val="222222"/>
                </a:solidFill>
                <a:effectLst/>
                <a:latin typeface="Arial" panose="020B0604020202020204" pitchFamily="34" charset="0"/>
              </a:rPr>
            </a:br>
            <a:r>
              <a:rPr lang="es-ES" sz="1000" b="0" i="0" dirty="0">
                <a:solidFill>
                  <a:srgbClr val="222222"/>
                </a:solidFill>
                <a:effectLst/>
                <a:latin typeface="Arial" panose="020B0604020202020204" pitchFamily="34" charset="0"/>
              </a:rPr>
              <a:t>inmobiliarias, deberán contener información acerca de las condiciones de accesibilidad para las personas con discapacidades físicas. art. 2°: Los avisos mencionados en el art. 1° incluirán un indicador gráfico de accesibilidad y/o la palabra "accesible".</a:t>
            </a:r>
            <a:br>
              <a:rPr lang="es-ES" sz="1000" b="0" i="0" dirty="0">
                <a:solidFill>
                  <a:srgbClr val="222222"/>
                </a:solidFill>
                <a:effectLst/>
                <a:latin typeface="Arial" panose="020B0604020202020204" pitchFamily="34" charset="0"/>
              </a:rPr>
            </a:br>
            <a:br>
              <a:rPr lang="es-ES" sz="1000" b="0" i="0" dirty="0">
                <a:solidFill>
                  <a:srgbClr val="222222"/>
                </a:solidFill>
                <a:effectLst/>
                <a:latin typeface="Arial" panose="020B0604020202020204" pitchFamily="34" charset="0"/>
              </a:rPr>
            </a:br>
            <a:r>
              <a:rPr lang="es-ES" sz="1000" b="0" i="0" dirty="0">
                <a:solidFill>
                  <a:srgbClr val="222222"/>
                </a:solidFill>
                <a:effectLst/>
                <a:latin typeface="Arial" panose="020B0604020202020204" pitchFamily="34" charset="0"/>
              </a:rPr>
              <a:t>Natalia Borzone CUCICBA Matrícula No 9319.</a:t>
            </a:r>
            <a:br>
              <a:rPr lang="es-ES" sz="1000" b="0" i="0" dirty="0">
                <a:solidFill>
                  <a:srgbClr val="222222"/>
                </a:solidFill>
                <a:effectLst/>
                <a:latin typeface="Arial" panose="020B0604020202020204" pitchFamily="34" charset="0"/>
              </a:rPr>
            </a:br>
            <a:r>
              <a:rPr lang="es-ES" sz="1000" b="0" i="0" dirty="0">
                <a:solidFill>
                  <a:srgbClr val="222222"/>
                </a:solidFill>
                <a:effectLst/>
                <a:latin typeface="Arial" panose="020B0604020202020204" pitchFamily="34" charset="0"/>
              </a:rPr>
              <a:t>Artículo 4° Ley 2340- Ente responsable. La matrícula de los corredores inmobiliarios estará a cargo del ente público no estatal, con</a:t>
            </a:r>
            <a:br>
              <a:rPr lang="es-ES" sz="1000" b="0" i="0" dirty="0">
                <a:solidFill>
                  <a:srgbClr val="222222"/>
                </a:solidFill>
                <a:effectLst/>
                <a:latin typeface="Arial" panose="020B0604020202020204" pitchFamily="34" charset="0"/>
              </a:rPr>
            </a:br>
            <a:r>
              <a:rPr lang="es-ES" sz="1000" b="0" i="0" dirty="0">
                <a:solidFill>
                  <a:srgbClr val="222222"/>
                </a:solidFill>
                <a:effectLst/>
                <a:latin typeface="Arial" panose="020B0604020202020204" pitchFamily="34" charset="0"/>
              </a:rPr>
              <a:t>independencia funcional de los poderes del Estado que se crea por esta ley.</a:t>
            </a:r>
            <a:br>
              <a:rPr lang="es-ES" sz="1000" b="0" i="0" dirty="0">
                <a:solidFill>
                  <a:srgbClr val="222222"/>
                </a:solidFill>
                <a:effectLst/>
                <a:latin typeface="Arial" panose="020B0604020202020204" pitchFamily="34" charset="0"/>
              </a:rPr>
            </a:br>
            <a:br>
              <a:rPr lang="es-ES" sz="1000" b="0" i="0" dirty="0">
                <a:solidFill>
                  <a:srgbClr val="222222"/>
                </a:solidFill>
                <a:effectLst/>
                <a:latin typeface="Arial" panose="020B0604020202020204" pitchFamily="34" charset="0"/>
              </a:rPr>
            </a:br>
            <a:r>
              <a:rPr lang="es-ES" sz="1000" b="0" i="0" dirty="0">
                <a:solidFill>
                  <a:srgbClr val="222222"/>
                </a:solidFill>
                <a:effectLst/>
                <a:latin typeface="Arial" panose="020B0604020202020204" pitchFamily="34" charset="0"/>
              </a:rPr>
              <a:t>TASAMOS EN CABA. ASESORAMIENTO PERSONALIZADO SOBRE NORMATIVA PARA LOTES EN CABA.</a:t>
            </a:r>
          </a:p>
          <a:p>
            <a:endParaRPr lang="es-ES" sz="1000" b="0" i="0" u="none" strike="noStrike" baseline="0" dirty="0">
              <a:solidFill>
                <a:srgbClr val="000000"/>
              </a:solidFill>
              <a:latin typeface="Arial MT"/>
            </a:endParaRPr>
          </a:p>
          <a:p>
            <a:endParaRPr lang="es-ES" dirty="0">
              <a:solidFill>
                <a:srgbClr val="094079"/>
              </a:solidFill>
              <a:latin typeface="Arial" panose="020B0604020202020204" pitchFamily="34" charset="0"/>
              <a:cs typeface="Arial MT"/>
            </a:endParaRPr>
          </a:p>
        </p:txBody>
      </p:sp>
      <p:cxnSp>
        <p:nvCxnSpPr>
          <p:cNvPr id="16" name="Conector recto 15">
            <a:extLst>
              <a:ext uri="{FF2B5EF4-FFF2-40B4-BE49-F238E27FC236}">
                <a16:creationId xmlns:a16="http://schemas.microsoft.com/office/drawing/2014/main" id="{9E8C1739-044B-0CAC-7DBA-79C93F5D8931}"/>
              </a:ext>
            </a:extLst>
          </p:cNvPr>
          <p:cNvCxnSpPr>
            <a:cxnSpLocks/>
          </p:cNvCxnSpPr>
          <p:nvPr/>
        </p:nvCxnSpPr>
        <p:spPr>
          <a:xfrm>
            <a:off x="153100" y="1252569"/>
            <a:ext cx="7184073" cy="1"/>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0" name="Imagen 19">
            <a:extLst>
              <a:ext uri="{FF2B5EF4-FFF2-40B4-BE49-F238E27FC236}">
                <a16:creationId xmlns:a16="http://schemas.microsoft.com/office/drawing/2014/main" id="{9ED09927-3B09-BDCE-5F0E-5452FABA9E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755" y="1275864"/>
            <a:ext cx="943275" cy="941640"/>
          </a:xfrm>
          <a:prstGeom prst="rect">
            <a:avLst/>
          </a:prstGeom>
        </p:spPr>
      </p:pic>
      <p:pic>
        <p:nvPicPr>
          <p:cNvPr id="22" name="Imagen 21">
            <a:extLst>
              <a:ext uri="{FF2B5EF4-FFF2-40B4-BE49-F238E27FC236}">
                <a16:creationId xmlns:a16="http://schemas.microsoft.com/office/drawing/2014/main" id="{1E937CF9-002B-99DD-C698-31F821FC7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1257" y="254115"/>
            <a:ext cx="1203884" cy="701275"/>
          </a:xfrm>
          <a:prstGeom prst="rect">
            <a:avLst/>
          </a:prstGeom>
        </p:spPr>
      </p:pic>
      <p:pic>
        <p:nvPicPr>
          <p:cNvPr id="4" name="Imagen 3">
            <a:extLst>
              <a:ext uri="{FF2B5EF4-FFF2-40B4-BE49-F238E27FC236}">
                <a16:creationId xmlns:a16="http://schemas.microsoft.com/office/drawing/2014/main" id="{5A2784D9-C90C-16A6-AEF5-F593D10BEC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463" y="1966898"/>
            <a:ext cx="1729439" cy="3071828"/>
          </a:xfrm>
          <a:prstGeom prst="rect">
            <a:avLst/>
          </a:prstGeom>
        </p:spPr>
      </p:pic>
      <p:pic>
        <p:nvPicPr>
          <p:cNvPr id="11" name="Imagen 10">
            <a:extLst>
              <a:ext uri="{FF2B5EF4-FFF2-40B4-BE49-F238E27FC236}">
                <a16:creationId xmlns:a16="http://schemas.microsoft.com/office/drawing/2014/main" id="{6E34D3E3-6519-C04C-13BD-C056B28A72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2383" y="1966898"/>
            <a:ext cx="855295" cy="1519862"/>
          </a:xfrm>
          <a:prstGeom prst="rect">
            <a:avLst/>
          </a:prstGeom>
        </p:spPr>
      </p:pic>
      <p:pic>
        <p:nvPicPr>
          <p:cNvPr id="19" name="Imagen 18">
            <a:extLst>
              <a:ext uri="{FF2B5EF4-FFF2-40B4-BE49-F238E27FC236}">
                <a16:creationId xmlns:a16="http://schemas.microsoft.com/office/drawing/2014/main" id="{E713C57E-1DB3-0BE3-56C5-35747775DF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9635" y="1966898"/>
            <a:ext cx="855296" cy="1519176"/>
          </a:xfrm>
          <a:prstGeom prst="rect">
            <a:avLst/>
          </a:prstGeom>
        </p:spPr>
      </p:pic>
      <p:pic>
        <p:nvPicPr>
          <p:cNvPr id="23" name="Imagen 22">
            <a:extLst>
              <a:ext uri="{FF2B5EF4-FFF2-40B4-BE49-F238E27FC236}">
                <a16:creationId xmlns:a16="http://schemas.microsoft.com/office/drawing/2014/main" id="{3540B489-4990-BF6A-50A4-CC6907FB3E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2383" y="3510244"/>
            <a:ext cx="860146" cy="1528482"/>
          </a:xfrm>
          <a:prstGeom prst="rect">
            <a:avLst/>
          </a:prstGeom>
        </p:spPr>
      </p:pic>
      <p:pic>
        <p:nvPicPr>
          <p:cNvPr id="27" name="Imagen 26">
            <a:extLst>
              <a:ext uri="{FF2B5EF4-FFF2-40B4-BE49-F238E27FC236}">
                <a16:creationId xmlns:a16="http://schemas.microsoft.com/office/drawing/2014/main" id="{D120D8E4-B7C7-0A6E-C40E-14F7A94758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54071" y="3511160"/>
            <a:ext cx="860146" cy="1528482"/>
          </a:xfrm>
          <a:prstGeom prst="rect">
            <a:avLst/>
          </a:prstGeom>
        </p:spPr>
      </p:pic>
    </p:spTree>
    <p:extLst>
      <p:ext uri="{BB962C8B-B14F-4D97-AF65-F5344CB8AC3E}">
        <p14:creationId xmlns:p14="http://schemas.microsoft.com/office/powerpoint/2010/main" val="4037977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BF262-F081-300E-5727-8083F7AF325E}"/>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C523ED9D-11E8-4DB3-C2DD-BA67AB9B0AD5}"/>
              </a:ext>
            </a:extLst>
          </p:cNvPr>
          <p:cNvSpPr txBox="1"/>
          <p:nvPr/>
        </p:nvSpPr>
        <p:spPr>
          <a:xfrm>
            <a:off x="4818796" y="1032524"/>
            <a:ext cx="2506345" cy="151323"/>
          </a:xfrm>
          <a:prstGeom prst="rect">
            <a:avLst/>
          </a:prstGeom>
        </p:spPr>
        <p:txBody>
          <a:bodyPr vert="horz" wrap="square" lIns="0" tIns="12700" rIns="0" bIns="0" rtlCol="0">
            <a:spAutoFit/>
          </a:bodyPr>
          <a:lstStyle/>
          <a:p>
            <a:pPr marL="12700">
              <a:spcBef>
                <a:spcPts val="100"/>
              </a:spcBef>
            </a:pPr>
            <a:r>
              <a:rPr sz="900" dirty="0">
                <a:solidFill>
                  <a:srgbClr val="8B8B8B"/>
                </a:solidFill>
                <a:latin typeface="Arial MT"/>
                <a:cs typeface="Arial MT"/>
              </a:rPr>
              <a:t>Natalia</a:t>
            </a:r>
            <a:r>
              <a:rPr sz="900" spc="-5" dirty="0">
                <a:solidFill>
                  <a:srgbClr val="8B8B8B"/>
                </a:solidFill>
                <a:latin typeface="Arial MT"/>
                <a:cs typeface="Arial MT"/>
              </a:rPr>
              <a:t> </a:t>
            </a:r>
            <a:r>
              <a:rPr sz="900" dirty="0">
                <a:solidFill>
                  <a:srgbClr val="8B8B8B"/>
                </a:solidFill>
                <a:latin typeface="Arial MT"/>
                <a:cs typeface="Arial MT"/>
              </a:rPr>
              <a:t>Borzone</a:t>
            </a:r>
            <a:r>
              <a:rPr sz="900" spc="-5" dirty="0">
                <a:solidFill>
                  <a:srgbClr val="8B8B8B"/>
                </a:solidFill>
                <a:latin typeface="Arial MT"/>
                <a:cs typeface="Arial MT"/>
              </a:rPr>
              <a:t> </a:t>
            </a:r>
            <a:r>
              <a:rPr sz="900" dirty="0">
                <a:solidFill>
                  <a:srgbClr val="8B8B8B"/>
                </a:solidFill>
                <a:latin typeface="Arial MT"/>
                <a:cs typeface="Arial MT"/>
              </a:rPr>
              <a:t>-</a:t>
            </a:r>
            <a:r>
              <a:rPr sz="900" spc="-5" dirty="0">
                <a:solidFill>
                  <a:srgbClr val="8B8B8B"/>
                </a:solidFill>
                <a:latin typeface="Arial MT"/>
                <a:cs typeface="Arial MT"/>
              </a:rPr>
              <a:t> </a:t>
            </a:r>
            <a:r>
              <a:rPr sz="900" dirty="0">
                <a:solidFill>
                  <a:srgbClr val="8B8B8B"/>
                </a:solidFill>
                <a:latin typeface="Arial MT"/>
                <a:cs typeface="Arial MT"/>
              </a:rPr>
              <a:t>Bienes Raíces</a:t>
            </a:r>
            <a:r>
              <a:rPr sz="900" spc="240" dirty="0">
                <a:solidFill>
                  <a:srgbClr val="8B8B8B"/>
                </a:solidFill>
                <a:latin typeface="Arial MT"/>
                <a:cs typeface="Arial MT"/>
              </a:rPr>
              <a:t> </a:t>
            </a:r>
            <a:r>
              <a:rPr sz="900" dirty="0">
                <a:solidFill>
                  <a:srgbClr val="8B8B8B"/>
                </a:solidFill>
                <a:latin typeface="Arial MT"/>
                <a:cs typeface="Arial MT"/>
              </a:rPr>
              <a:t>|</a:t>
            </a:r>
            <a:r>
              <a:rPr sz="900" spc="-5" dirty="0">
                <a:solidFill>
                  <a:srgbClr val="8B8B8B"/>
                </a:solidFill>
                <a:latin typeface="Arial MT"/>
                <a:cs typeface="Arial MT"/>
              </a:rPr>
              <a:t> </a:t>
            </a:r>
            <a:r>
              <a:rPr sz="900" dirty="0">
                <a:solidFill>
                  <a:srgbClr val="8B8B8B"/>
                </a:solidFill>
                <a:latin typeface="Arial MT"/>
                <a:cs typeface="Arial MT"/>
              </a:rPr>
              <a:t>11</a:t>
            </a:r>
            <a:r>
              <a:rPr sz="900" spc="-5" dirty="0">
                <a:solidFill>
                  <a:srgbClr val="8B8B8B"/>
                </a:solidFill>
                <a:latin typeface="Arial MT"/>
                <a:cs typeface="Arial MT"/>
              </a:rPr>
              <a:t> </a:t>
            </a:r>
            <a:r>
              <a:rPr sz="900" dirty="0">
                <a:solidFill>
                  <a:srgbClr val="8B8B8B"/>
                </a:solidFill>
                <a:latin typeface="Arial MT"/>
                <a:cs typeface="Arial MT"/>
              </a:rPr>
              <a:t>7073-</a:t>
            </a:r>
            <a:r>
              <a:rPr sz="900" spc="-20" dirty="0">
                <a:solidFill>
                  <a:srgbClr val="8B8B8B"/>
                </a:solidFill>
                <a:latin typeface="Arial MT"/>
                <a:cs typeface="Arial MT"/>
              </a:rPr>
              <a:t>9319</a:t>
            </a:r>
            <a:endParaRPr sz="900">
              <a:latin typeface="Arial MT"/>
              <a:cs typeface="Arial MT"/>
            </a:endParaRPr>
          </a:p>
        </p:txBody>
      </p:sp>
      <p:sp>
        <p:nvSpPr>
          <p:cNvPr id="6" name="object 3">
            <a:extLst>
              <a:ext uri="{FF2B5EF4-FFF2-40B4-BE49-F238E27FC236}">
                <a16:creationId xmlns:a16="http://schemas.microsoft.com/office/drawing/2014/main" id="{C2C9AD9A-BC07-F3A7-89FB-04C35006B05A}"/>
              </a:ext>
            </a:extLst>
          </p:cNvPr>
          <p:cNvSpPr txBox="1"/>
          <p:nvPr/>
        </p:nvSpPr>
        <p:spPr>
          <a:xfrm>
            <a:off x="156094" y="1329704"/>
            <a:ext cx="4517340" cy="585417"/>
          </a:xfrm>
          <a:prstGeom prst="rect">
            <a:avLst/>
          </a:prstGeom>
        </p:spPr>
        <p:txBody>
          <a:bodyPr vert="horz" wrap="square" lIns="0" tIns="33655" rIns="0" bIns="0" rtlCol="0">
            <a:spAutoFit/>
          </a:bodyPr>
          <a:lstStyle/>
          <a:p>
            <a:pPr marL="12700" marR="5080" indent="48895">
              <a:lnSpc>
                <a:spcPts val="1540"/>
              </a:lnSpc>
              <a:spcBef>
                <a:spcPts val="265"/>
              </a:spcBef>
            </a:pPr>
            <a:r>
              <a:rPr lang="es-ES" sz="1400" dirty="0">
                <a:solidFill>
                  <a:srgbClr val="8B8B8B"/>
                </a:solidFill>
                <a:latin typeface="Arial MT"/>
                <a:cs typeface="Arial MT"/>
              </a:rPr>
              <a:t>Monoambiente</a:t>
            </a:r>
            <a:r>
              <a:rPr lang="es-ES" sz="1400" spc="-5" dirty="0">
                <a:solidFill>
                  <a:srgbClr val="8B8B8B"/>
                </a:solidFill>
                <a:latin typeface="Arial MT"/>
                <a:cs typeface="Arial MT"/>
              </a:rPr>
              <a:t> </a:t>
            </a:r>
            <a:r>
              <a:rPr lang="es-ES" sz="1400" dirty="0">
                <a:solidFill>
                  <a:srgbClr val="8B8B8B"/>
                </a:solidFill>
                <a:latin typeface="Arial MT"/>
                <a:cs typeface="Arial MT"/>
              </a:rPr>
              <a:t>con</a:t>
            </a:r>
            <a:r>
              <a:rPr lang="es-ES" sz="1400" spc="5" dirty="0">
                <a:solidFill>
                  <a:srgbClr val="8B8B8B"/>
                </a:solidFill>
                <a:latin typeface="Arial MT"/>
                <a:cs typeface="Arial MT"/>
              </a:rPr>
              <a:t> </a:t>
            </a:r>
            <a:r>
              <a:rPr lang="es-ES" sz="1400" dirty="0">
                <a:solidFill>
                  <a:srgbClr val="8B8B8B"/>
                </a:solidFill>
                <a:latin typeface="Arial MT"/>
                <a:cs typeface="Arial MT"/>
              </a:rPr>
              <a:t>balcón</a:t>
            </a:r>
            <a:r>
              <a:rPr lang="es-ES" sz="1400" spc="5" dirty="0">
                <a:solidFill>
                  <a:srgbClr val="8B8B8B"/>
                </a:solidFill>
                <a:latin typeface="Arial MT"/>
                <a:cs typeface="Arial MT"/>
              </a:rPr>
              <a:t> </a:t>
            </a:r>
            <a:r>
              <a:rPr lang="es-ES" sz="1400" dirty="0">
                <a:solidFill>
                  <a:srgbClr val="8B8B8B"/>
                </a:solidFill>
                <a:latin typeface="Arial MT"/>
                <a:cs typeface="Arial MT"/>
              </a:rPr>
              <a:t>al</a:t>
            </a:r>
            <a:r>
              <a:rPr lang="es-ES" sz="1400" spc="10" dirty="0">
                <a:solidFill>
                  <a:srgbClr val="8B8B8B"/>
                </a:solidFill>
                <a:latin typeface="Arial MT"/>
                <a:cs typeface="Arial MT"/>
              </a:rPr>
              <a:t> </a:t>
            </a:r>
            <a:r>
              <a:rPr lang="es-ES" sz="1400" spc="-10" dirty="0">
                <a:solidFill>
                  <a:srgbClr val="8B8B8B"/>
                </a:solidFill>
                <a:latin typeface="Arial MT"/>
                <a:cs typeface="Arial MT"/>
              </a:rPr>
              <a:t>frente.</a:t>
            </a:r>
            <a:r>
              <a:rPr lang="es-ES" sz="1400" spc="-80" dirty="0">
                <a:solidFill>
                  <a:srgbClr val="8B8B8B"/>
                </a:solidFill>
                <a:latin typeface="Arial MT"/>
                <a:cs typeface="Arial MT"/>
              </a:rPr>
              <a:t> </a:t>
            </a:r>
            <a:r>
              <a:rPr lang="es-ES" sz="1400" dirty="0">
                <a:solidFill>
                  <a:srgbClr val="8B8B8B"/>
                </a:solidFill>
                <a:latin typeface="Arial MT"/>
                <a:cs typeface="Arial MT"/>
              </a:rPr>
              <a:t>Muy</a:t>
            </a:r>
            <a:r>
              <a:rPr lang="es-ES" sz="1400" spc="5" dirty="0">
                <a:solidFill>
                  <a:srgbClr val="8B8B8B"/>
                </a:solidFill>
                <a:latin typeface="Arial MT"/>
                <a:cs typeface="Arial MT"/>
              </a:rPr>
              <a:t> </a:t>
            </a:r>
            <a:r>
              <a:rPr lang="es-ES" sz="1400" dirty="0">
                <a:solidFill>
                  <a:srgbClr val="8B8B8B"/>
                </a:solidFill>
                <a:latin typeface="Arial MT"/>
                <a:cs typeface="Arial MT"/>
              </a:rPr>
              <a:t>luminoso!</a:t>
            </a:r>
            <a:r>
              <a:rPr lang="es-ES" sz="1400" spc="10" dirty="0">
                <a:solidFill>
                  <a:srgbClr val="8B8B8B"/>
                </a:solidFill>
                <a:latin typeface="Arial MT"/>
                <a:cs typeface="Arial MT"/>
              </a:rPr>
              <a:t> </a:t>
            </a:r>
            <a:r>
              <a:rPr lang="es-ES" sz="1400" spc="-50" dirty="0">
                <a:solidFill>
                  <a:srgbClr val="8B8B8B"/>
                </a:solidFill>
                <a:latin typeface="Arial MT"/>
                <a:cs typeface="Arial MT"/>
              </a:rPr>
              <a:t>A </a:t>
            </a:r>
            <a:r>
              <a:rPr lang="es-ES" sz="1400" spc="-10" dirty="0">
                <a:solidFill>
                  <a:srgbClr val="8B8B8B"/>
                </a:solidFill>
                <a:latin typeface="Arial MT"/>
                <a:cs typeface="Arial MT"/>
              </a:rPr>
              <a:t>estrenar!!</a:t>
            </a:r>
            <a:endParaRPr lang="es-ES" sz="1400" dirty="0">
              <a:latin typeface="Arial MT"/>
              <a:cs typeface="Arial MT"/>
            </a:endParaRPr>
          </a:p>
          <a:p>
            <a:pPr marL="12700">
              <a:lnSpc>
                <a:spcPts val="1290"/>
              </a:lnSpc>
            </a:pPr>
            <a:r>
              <a:rPr lang="es-ES" sz="1200" dirty="0">
                <a:solidFill>
                  <a:srgbClr val="8B8B8B"/>
                </a:solidFill>
                <a:latin typeface="Arial MT"/>
                <a:cs typeface="Arial MT"/>
              </a:rPr>
              <a:t>Julián</a:t>
            </a:r>
            <a:r>
              <a:rPr lang="es-ES" sz="1200" spc="-10" dirty="0">
                <a:solidFill>
                  <a:srgbClr val="8B8B8B"/>
                </a:solidFill>
                <a:latin typeface="Arial MT"/>
                <a:cs typeface="Arial MT"/>
              </a:rPr>
              <a:t> </a:t>
            </a:r>
            <a:r>
              <a:rPr lang="es-ES" sz="1200" dirty="0">
                <a:solidFill>
                  <a:srgbClr val="8B8B8B"/>
                </a:solidFill>
                <a:latin typeface="Arial MT"/>
                <a:cs typeface="Arial MT"/>
              </a:rPr>
              <a:t>Álvarez</a:t>
            </a:r>
            <a:r>
              <a:rPr lang="es-ES" sz="1200" spc="-10" dirty="0">
                <a:solidFill>
                  <a:srgbClr val="8B8B8B"/>
                </a:solidFill>
                <a:latin typeface="Arial MT"/>
                <a:cs typeface="Arial MT"/>
              </a:rPr>
              <a:t> </a:t>
            </a:r>
            <a:r>
              <a:rPr lang="es-ES" sz="1200" dirty="0">
                <a:solidFill>
                  <a:srgbClr val="8B8B8B"/>
                </a:solidFill>
                <a:latin typeface="Arial MT"/>
                <a:cs typeface="Arial MT"/>
              </a:rPr>
              <a:t>al</a:t>
            </a:r>
            <a:r>
              <a:rPr lang="es-ES" sz="1200" spc="-10" dirty="0">
                <a:solidFill>
                  <a:srgbClr val="8B8B8B"/>
                </a:solidFill>
                <a:latin typeface="Arial MT"/>
                <a:cs typeface="Arial MT"/>
              </a:rPr>
              <a:t> </a:t>
            </a:r>
            <a:r>
              <a:rPr lang="es-ES" sz="1200" dirty="0">
                <a:solidFill>
                  <a:srgbClr val="8B8B8B"/>
                </a:solidFill>
                <a:latin typeface="Arial MT"/>
                <a:cs typeface="Arial MT"/>
              </a:rPr>
              <a:t>400,</a:t>
            </a:r>
            <a:r>
              <a:rPr lang="es-ES" sz="1200" spc="-65" dirty="0">
                <a:solidFill>
                  <a:srgbClr val="8B8B8B"/>
                </a:solidFill>
                <a:latin typeface="Arial MT"/>
                <a:cs typeface="Arial MT"/>
              </a:rPr>
              <a:t> </a:t>
            </a:r>
            <a:r>
              <a:rPr lang="es-ES" sz="1200" dirty="0">
                <a:solidFill>
                  <a:srgbClr val="8B8B8B"/>
                </a:solidFill>
                <a:latin typeface="Arial MT"/>
                <a:cs typeface="Arial MT"/>
              </a:rPr>
              <a:t>Villa</a:t>
            </a:r>
            <a:r>
              <a:rPr lang="es-ES" sz="1200" spc="-10" dirty="0">
                <a:solidFill>
                  <a:srgbClr val="8B8B8B"/>
                </a:solidFill>
                <a:latin typeface="Arial MT"/>
                <a:cs typeface="Arial MT"/>
              </a:rPr>
              <a:t> Crespo</a:t>
            </a:r>
            <a:endParaRPr lang="es-ES" sz="1200" dirty="0">
              <a:latin typeface="Arial MT"/>
              <a:cs typeface="Arial MT"/>
            </a:endParaRPr>
          </a:p>
        </p:txBody>
      </p:sp>
      <p:sp>
        <p:nvSpPr>
          <p:cNvPr id="7" name="object 4">
            <a:extLst>
              <a:ext uri="{FF2B5EF4-FFF2-40B4-BE49-F238E27FC236}">
                <a16:creationId xmlns:a16="http://schemas.microsoft.com/office/drawing/2014/main" id="{90947F1A-CA26-A670-135B-09C549B05EAD}"/>
              </a:ext>
            </a:extLst>
          </p:cNvPr>
          <p:cNvSpPr txBox="1"/>
          <p:nvPr/>
        </p:nvSpPr>
        <p:spPr>
          <a:xfrm>
            <a:off x="4673434" y="1516864"/>
            <a:ext cx="1520889" cy="371897"/>
          </a:xfrm>
          <a:prstGeom prst="rect">
            <a:avLst/>
          </a:prstGeom>
        </p:spPr>
        <p:txBody>
          <a:bodyPr vert="horz" wrap="square" lIns="0" tIns="12700" rIns="0" bIns="0" rtlCol="0">
            <a:spAutoFit/>
          </a:bodyPr>
          <a:lstStyle/>
          <a:p>
            <a:pPr marL="12700">
              <a:lnSpc>
                <a:spcPts val="1630"/>
              </a:lnSpc>
              <a:spcBef>
                <a:spcPts val="100"/>
              </a:spcBef>
            </a:pPr>
            <a:r>
              <a:rPr sz="1400" dirty="0">
                <a:solidFill>
                  <a:srgbClr val="094079"/>
                </a:solidFill>
                <a:latin typeface="Arial MT"/>
                <a:cs typeface="Arial MT"/>
              </a:rPr>
              <a:t>USD</a:t>
            </a:r>
            <a:r>
              <a:rPr sz="1400" spc="-20" dirty="0">
                <a:solidFill>
                  <a:srgbClr val="094079"/>
                </a:solidFill>
                <a:latin typeface="Arial MT"/>
                <a:cs typeface="Arial MT"/>
              </a:rPr>
              <a:t> </a:t>
            </a:r>
            <a:r>
              <a:rPr lang="es-ES" sz="1400" spc="-20" dirty="0">
                <a:solidFill>
                  <a:srgbClr val="094079"/>
                </a:solidFill>
                <a:latin typeface="Arial MT"/>
                <a:cs typeface="Arial MT"/>
              </a:rPr>
              <a:t>71.000</a:t>
            </a:r>
            <a:r>
              <a:rPr sz="1400" spc="-15" dirty="0">
                <a:solidFill>
                  <a:srgbClr val="094079"/>
                </a:solidFill>
                <a:latin typeface="Arial MT"/>
                <a:cs typeface="Arial MT"/>
              </a:rPr>
              <a:t> </a:t>
            </a:r>
            <a:r>
              <a:rPr sz="1400" spc="-50" dirty="0">
                <a:solidFill>
                  <a:srgbClr val="094079"/>
                </a:solidFill>
                <a:latin typeface="Arial MT"/>
                <a:cs typeface="Arial MT"/>
              </a:rPr>
              <a:t>-</a:t>
            </a:r>
            <a:endParaRPr sz="1400" dirty="0">
              <a:latin typeface="Arial MT"/>
              <a:cs typeface="Arial MT"/>
            </a:endParaRPr>
          </a:p>
          <a:p>
            <a:pPr marL="47625">
              <a:lnSpc>
                <a:spcPts val="1150"/>
              </a:lnSpc>
            </a:pPr>
            <a:r>
              <a:rPr sz="1000" dirty="0">
                <a:solidFill>
                  <a:srgbClr val="094079"/>
                </a:solidFill>
                <a:latin typeface="Arial MT"/>
                <a:cs typeface="Arial MT"/>
              </a:rPr>
              <a:t>Comprar</a:t>
            </a:r>
            <a:r>
              <a:rPr sz="1000" spc="-10" dirty="0">
                <a:solidFill>
                  <a:srgbClr val="094079"/>
                </a:solidFill>
                <a:latin typeface="Arial MT"/>
                <a:cs typeface="Arial MT"/>
              </a:rPr>
              <a:t> </a:t>
            </a:r>
            <a:r>
              <a:rPr sz="1000" dirty="0">
                <a:solidFill>
                  <a:srgbClr val="094079"/>
                </a:solidFill>
                <a:latin typeface="Arial MT"/>
                <a:cs typeface="Arial MT"/>
              </a:rPr>
              <a:t>-</a:t>
            </a:r>
            <a:r>
              <a:rPr sz="1000" spc="-10" dirty="0">
                <a:solidFill>
                  <a:srgbClr val="094079"/>
                </a:solidFill>
                <a:latin typeface="Arial MT"/>
                <a:cs typeface="Arial MT"/>
              </a:rPr>
              <a:t> </a:t>
            </a:r>
            <a:r>
              <a:rPr lang="es-ES" sz="1000" spc="-25" dirty="0">
                <a:solidFill>
                  <a:srgbClr val="094079"/>
                </a:solidFill>
                <a:latin typeface="Arial MT"/>
                <a:cs typeface="Arial MT"/>
              </a:rPr>
              <a:t>Departamento</a:t>
            </a:r>
            <a:endParaRPr sz="1000" dirty="0">
              <a:latin typeface="Arial MT"/>
              <a:cs typeface="Arial MT"/>
            </a:endParaRPr>
          </a:p>
        </p:txBody>
      </p:sp>
      <p:graphicFrame>
        <p:nvGraphicFramePr>
          <p:cNvPr id="12" name="object 9">
            <a:extLst>
              <a:ext uri="{FF2B5EF4-FFF2-40B4-BE49-F238E27FC236}">
                <a16:creationId xmlns:a16="http://schemas.microsoft.com/office/drawing/2014/main" id="{7A2A1534-C856-2F97-656A-C76A04155F89}"/>
              </a:ext>
            </a:extLst>
          </p:cNvPr>
          <p:cNvGraphicFramePr>
            <a:graphicFrameLocks noGrp="1"/>
          </p:cNvGraphicFramePr>
          <p:nvPr/>
        </p:nvGraphicFramePr>
        <p:xfrm>
          <a:off x="4565127" y="2200396"/>
          <a:ext cx="2667000" cy="1524000"/>
        </p:xfrm>
        <a:graphic>
          <a:graphicData uri="http://schemas.openxmlformats.org/drawingml/2006/table">
            <a:tbl>
              <a:tblPr firstRow="1" bandRow="1">
                <a:tableStyleId>{2D5ABB26-0587-4C30-8999-92F81FD0307C}</a:tableStyleId>
              </a:tblPr>
              <a:tblGrid>
                <a:gridCol w="1333500">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tblGrid>
              <a:tr h="508000">
                <a:tc>
                  <a:txBody>
                    <a:bodyPr/>
                    <a:lstStyle/>
                    <a:p>
                      <a:pPr marL="450215" marR="154940" indent="-288290">
                        <a:lnSpc>
                          <a:spcPts val="1320"/>
                        </a:lnSpc>
                        <a:spcBef>
                          <a:spcPts val="700"/>
                        </a:spcBef>
                      </a:pPr>
                      <a:r>
                        <a:rPr sz="1200" dirty="0">
                          <a:solidFill>
                            <a:srgbClr val="8B8B8B"/>
                          </a:solidFill>
                          <a:latin typeface="Arial MT"/>
                          <a:cs typeface="Arial MT"/>
                        </a:rPr>
                        <a:t>Superficie </a:t>
                      </a:r>
                      <a:r>
                        <a:rPr sz="1200" spc="-10" dirty="0">
                          <a:solidFill>
                            <a:srgbClr val="8B8B8B"/>
                          </a:solidFill>
                          <a:latin typeface="Arial MT"/>
                          <a:cs typeface="Arial MT"/>
                        </a:rPr>
                        <a:t>total </a:t>
                      </a:r>
                      <a:r>
                        <a:rPr lang="es-ES" sz="1200" spc="-10" dirty="0">
                          <a:solidFill>
                            <a:srgbClr val="161616"/>
                          </a:solidFill>
                          <a:latin typeface="Arial MT"/>
                          <a:cs typeface="Arial MT"/>
                        </a:rPr>
                        <a:t>27</a:t>
                      </a:r>
                      <a:r>
                        <a:rPr sz="1200" spc="-10" dirty="0">
                          <a:solidFill>
                            <a:srgbClr val="161616"/>
                          </a:solidFill>
                          <a:latin typeface="Arial MT"/>
                          <a:cs typeface="Arial MT"/>
                        </a:rPr>
                        <a:t>m²</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tc>
                  <a:txBody>
                    <a:bodyPr/>
                    <a:lstStyle/>
                    <a:p>
                      <a:pPr marL="492759" marR="24765" indent="-461009">
                        <a:lnSpc>
                          <a:spcPts val="1320"/>
                        </a:lnSpc>
                        <a:spcBef>
                          <a:spcPts val="700"/>
                        </a:spcBef>
                      </a:pPr>
                      <a:r>
                        <a:rPr sz="1200" dirty="0">
                          <a:solidFill>
                            <a:srgbClr val="8B8B8B"/>
                          </a:solidFill>
                          <a:latin typeface="Arial MT"/>
                          <a:cs typeface="Arial MT"/>
                        </a:rPr>
                        <a:t>Superficie </a:t>
                      </a:r>
                      <a:r>
                        <a:rPr sz="1200" spc="-10" dirty="0" err="1">
                          <a:solidFill>
                            <a:srgbClr val="8B8B8B"/>
                          </a:solidFill>
                          <a:latin typeface="Arial MT"/>
                          <a:cs typeface="Arial MT"/>
                        </a:rPr>
                        <a:t>cubierta</a:t>
                      </a:r>
                      <a:r>
                        <a:rPr sz="1200" spc="-10" dirty="0">
                          <a:solidFill>
                            <a:srgbClr val="8B8B8B"/>
                          </a:solidFill>
                          <a:latin typeface="Arial MT"/>
                          <a:cs typeface="Arial MT"/>
                        </a:rPr>
                        <a:t> </a:t>
                      </a:r>
                      <a:r>
                        <a:rPr lang="es-ES" sz="1200" spc="-20" dirty="0">
                          <a:solidFill>
                            <a:srgbClr val="161616"/>
                          </a:solidFill>
                          <a:latin typeface="Arial MT"/>
                          <a:cs typeface="Arial MT"/>
                        </a:rPr>
                        <a:t>24</a:t>
                      </a:r>
                      <a:r>
                        <a:rPr sz="1200" spc="-20" dirty="0">
                          <a:solidFill>
                            <a:srgbClr val="161616"/>
                          </a:solidFill>
                          <a:latin typeface="Arial MT"/>
                          <a:cs typeface="Arial MT"/>
                        </a:rPr>
                        <a:t>m²</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extLst>
                  <a:ext uri="{0D108BD9-81ED-4DB2-BD59-A6C34878D82A}">
                    <a16:rowId xmlns:a16="http://schemas.microsoft.com/office/drawing/2014/main" val="10000"/>
                  </a:ext>
                </a:extLst>
              </a:tr>
              <a:tr h="508000">
                <a:tc>
                  <a:txBody>
                    <a:bodyPr/>
                    <a:lstStyle/>
                    <a:p>
                      <a:pPr marL="624205" marR="298450" indent="-318135">
                        <a:lnSpc>
                          <a:spcPts val="1320"/>
                        </a:lnSpc>
                        <a:spcBef>
                          <a:spcPts val="700"/>
                        </a:spcBef>
                      </a:pPr>
                      <a:r>
                        <a:rPr sz="1200" spc="-10" dirty="0">
                          <a:solidFill>
                            <a:srgbClr val="8B8B8B"/>
                          </a:solidFill>
                          <a:latin typeface="Arial MT"/>
                          <a:cs typeface="Arial MT"/>
                        </a:rPr>
                        <a:t>Ambientes </a:t>
                      </a:r>
                      <a:r>
                        <a:rPr lang="es-ES" sz="1200" spc="-50" dirty="0">
                          <a:solidFill>
                            <a:srgbClr val="161616"/>
                          </a:solidFill>
                          <a:latin typeface="Arial MT"/>
                          <a:cs typeface="Arial MT"/>
                        </a:rPr>
                        <a:t>1</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tc>
                  <a:txBody>
                    <a:bodyPr/>
                    <a:lstStyle/>
                    <a:p>
                      <a:pPr marL="624205" marR="266065" indent="-350520">
                        <a:lnSpc>
                          <a:spcPts val="1320"/>
                        </a:lnSpc>
                        <a:spcBef>
                          <a:spcPts val="700"/>
                        </a:spcBef>
                      </a:pPr>
                      <a:r>
                        <a:rPr sz="1200" spc="-10" dirty="0" err="1">
                          <a:solidFill>
                            <a:srgbClr val="8B8B8B"/>
                          </a:solidFill>
                          <a:latin typeface="Arial MT"/>
                          <a:cs typeface="Arial MT"/>
                        </a:rPr>
                        <a:t>Dormitorios</a:t>
                      </a:r>
                      <a:r>
                        <a:rPr sz="1200" spc="-10" dirty="0">
                          <a:solidFill>
                            <a:srgbClr val="8B8B8B"/>
                          </a:solidFill>
                          <a:latin typeface="Arial MT"/>
                          <a:cs typeface="Arial MT"/>
                        </a:rPr>
                        <a:t> </a:t>
                      </a:r>
                      <a:r>
                        <a:rPr lang="es-ES" sz="1200" spc="-50" dirty="0">
                          <a:solidFill>
                            <a:srgbClr val="161616"/>
                          </a:solidFill>
                          <a:latin typeface="Arial MT"/>
                          <a:cs typeface="Arial MT"/>
                        </a:rPr>
                        <a:t>-</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extLst>
                  <a:ext uri="{0D108BD9-81ED-4DB2-BD59-A6C34878D82A}">
                    <a16:rowId xmlns:a16="http://schemas.microsoft.com/office/drawing/2014/main" val="10001"/>
                  </a:ext>
                </a:extLst>
              </a:tr>
              <a:tr h="508000">
                <a:tc>
                  <a:txBody>
                    <a:bodyPr/>
                    <a:lstStyle/>
                    <a:p>
                      <a:pPr marL="450215" marR="442595" algn="ctr">
                        <a:lnSpc>
                          <a:spcPts val="1320"/>
                        </a:lnSpc>
                        <a:spcBef>
                          <a:spcPts val="700"/>
                        </a:spcBef>
                      </a:pPr>
                      <a:r>
                        <a:rPr sz="1200" spc="-10" dirty="0" err="1">
                          <a:solidFill>
                            <a:srgbClr val="8B8B8B"/>
                          </a:solidFill>
                          <a:latin typeface="Arial MT"/>
                          <a:cs typeface="Arial MT"/>
                        </a:rPr>
                        <a:t>Baños</a:t>
                      </a:r>
                      <a:r>
                        <a:rPr sz="1200" spc="-10" dirty="0">
                          <a:solidFill>
                            <a:srgbClr val="8B8B8B"/>
                          </a:solidFill>
                          <a:latin typeface="Arial MT"/>
                          <a:cs typeface="Arial MT"/>
                        </a:rPr>
                        <a:t> </a:t>
                      </a:r>
                      <a:r>
                        <a:rPr lang="es-ES" sz="1200" spc="-50" dirty="0">
                          <a:solidFill>
                            <a:srgbClr val="161616"/>
                          </a:solidFill>
                          <a:latin typeface="Arial MT"/>
                          <a:cs typeface="Arial MT"/>
                        </a:rPr>
                        <a:t>1</a:t>
                      </a:r>
                      <a:endParaRPr sz="1200" dirty="0">
                        <a:latin typeface="Arial MT"/>
                        <a:cs typeface="Arial MT"/>
                      </a:endParaRPr>
                    </a:p>
                  </a:txBody>
                  <a:tcPr marL="0" marR="0" marT="88900" marB="0">
                    <a:lnL w="28575">
                      <a:solidFill>
                        <a:srgbClr val="DBDBDB"/>
                      </a:solidFill>
                      <a:prstDash val="solid"/>
                    </a:lnL>
                    <a:lnR w="28575">
                      <a:solidFill>
                        <a:srgbClr val="DBDBDB"/>
                      </a:solidFill>
                      <a:prstDash val="solid"/>
                    </a:lnR>
                    <a:lnT w="28575">
                      <a:solidFill>
                        <a:srgbClr val="DBDBDB"/>
                      </a:solidFill>
                      <a:prstDash val="solid"/>
                    </a:lnT>
                    <a:lnB w="28575">
                      <a:solidFill>
                        <a:srgbClr val="DBDBDB"/>
                      </a:solidFill>
                      <a:prstDash val="solid"/>
                    </a:lnB>
                  </a:tcPr>
                </a:tc>
                <a:tc>
                  <a:txBody>
                    <a:bodyPr/>
                    <a:lstStyle/>
                    <a:p>
                      <a:pPr>
                        <a:lnSpc>
                          <a:spcPct val="100000"/>
                        </a:lnSpc>
                      </a:pPr>
                      <a:endParaRPr sz="1000" dirty="0">
                        <a:latin typeface="Times New Roman"/>
                        <a:cs typeface="Times New Roman"/>
                      </a:endParaRPr>
                    </a:p>
                  </a:txBody>
                  <a:tcPr marL="0" marR="0" marT="0" marB="0">
                    <a:lnL w="28575">
                      <a:solidFill>
                        <a:srgbClr val="DBDBDB"/>
                      </a:solidFill>
                      <a:prstDash val="solid"/>
                    </a:lnL>
                    <a:lnT w="28575">
                      <a:solidFill>
                        <a:srgbClr val="DBDBDB"/>
                      </a:solidFill>
                      <a:prstDash val="solid"/>
                    </a:lnT>
                  </a:tcPr>
                </a:tc>
                <a:extLst>
                  <a:ext uri="{0D108BD9-81ED-4DB2-BD59-A6C34878D82A}">
                    <a16:rowId xmlns:a16="http://schemas.microsoft.com/office/drawing/2014/main" val="10002"/>
                  </a:ext>
                </a:extLst>
              </a:tr>
            </a:tbl>
          </a:graphicData>
        </a:graphic>
      </p:graphicFrame>
      <p:sp>
        <p:nvSpPr>
          <p:cNvPr id="13" name="object 11">
            <a:extLst>
              <a:ext uri="{FF2B5EF4-FFF2-40B4-BE49-F238E27FC236}">
                <a16:creationId xmlns:a16="http://schemas.microsoft.com/office/drawing/2014/main" id="{4C3E821E-27D0-6330-63E0-4B316D41ECBA}"/>
              </a:ext>
            </a:extLst>
          </p:cNvPr>
          <p:cNvSpPr txBox="1"/>
          <p:nvPr/>
        </p:nvSpPr>
        <p:spPr>
          <a:xfrm>
            <a:off x="177164" y="4966618"/>
            <a:ext cx="7205348" cy="6037550"/>
          </a:xfrm>
          <a:prstGeom prst="rect">
            <a:avLst/>
          </a:prstGeom>
        </p:spPr>
        <p:txBody>
          <a:bodyPr vert="horz" wrap="square" lIns="0" tIns="119380" rIns="0" bIns="0" rtlCol="0">
            <a:spAutoFit/>
          </a:bodyPr>
          <a:lstStyle/>
          <a:p>
            <a:pPr marL="12700">
              <a:lnSpc>
                <a:spcPct val="100000"/>
              </a:lnSpc>
            </a:pPr>
            <a:r>
              <a:rPr lang="es-ES" sz="1000" dirty="0">
                <a:solidFill>
                  <a:srgbClr val="094079"/>
                </a:solidFill>
                <a:latin typeface="Arial MT"/>
                <a:cs typeface="Arial MT"/>
              </a:rPr>
              <a:t>Datos de la </a:t>
            </a:r>
            <a:r>
              <a:rPr lang="es-ES" sz="1000" spc="-10" dirty="0">
                <a:solidFill>
                  <a:srgbClr val="094079"/>
                </a:solidFill>
                <a:latin typeface="Arial MT"/>
                <a:cs typeface="Arial MT"/>
              </a:rPr>
              <a:t>Propiedad</a:t>
            </a:r>
            <a:endParaRPr lang="es-ES" sz="1000" dirty="0">
              <a:latin typeface="Arial MT"/>
              <a:cs typeface="Arial MT"/>
            </a:endParaRPr>
          </a:p>
          <a:p>
            <a:pPr marL="12700">
              <a:lnSpc>
                <a:spcPts val="1150"/>
              </a:lnSpc>
              <a:spcBef>
                <a:spcPts val="700"/>
              </a:spcBef>
            </a:pPr>
            <a:r>
              <a:rPr lang="es-ES" sz="1000" u="sng" spc="-10" dirty="0">
                <a:solidFill>
                  <a:srgbClr val="332E33"/>
                </a:solidFill>
                <a:uFill>
                  <a:solidFill>
                    <a:srgbClr val="332E33"/>
                  </a:solidFill>
                </a:uFill>
                <a:latin typeface="Arial MT"/>
                <a:cs typeface="Arial MT"/>
              </a:rPr>
              <a:t>General</a:t>
            </a:r>
            <a:endParaRPr lang="es-ES" sz="1000" dirty="0">
              <a:latin typeface="Arial MT"/>
              <a:cs typeface="Arial MT"/>
            </a:endParaRPr>
          </a:p>
          <a:p>
            <a:pPr marL="89535" indent="-76835">
              <a:lnSpc>
                <a:spcPts val="1150"/>
              </a:lnSpc>
              <a:buChar char="-"/>
              <a:tabLst>
                <a:tab pos="89535" algn="l"/>
              </a:tabLst>
            </a:pPr>
            <a:r>
              <a:rPr lang="es-ES" sz="1000" dirty="0">
                <a:latin typeface="Arial MT"/>
                <a:cs typeface="Arial MT"/>
              </a:rPr>
              <a:t>Ambientes:</a:t>
            </a:r>
            <a:r>
              <a:rPr lang="es-ES" sz="1000" spc="15" dirty="0">
                <a:latin typeface="Arial MT"/>
                <a:cs typeface="Arial MT"/>
              </a:rPr>
              <a:t> </a:t>
            </a:r>
            <a:r>
              <a:rPr lang="es-ES" sz="1000" dirty="0">
                <a:solidFill>
                  <a:srgbClr val="332E33"/>
                </a:solidFill>
                <a:latin typeface="Arial MT"/>
                <a:cs typeface="Arial MT"/>
              </a:rPr>
              <a:t>1</a:t>
            </a:r>
            <a:r>
              <a:rPr lang="es-ES" sz="1000" spc="20" dirty="0">
                <a:solidFill>
                  <a:srgbClr val="332E33"/>
                </a:solidFill>
                <a:latin typeface="Arial MT"/>
                <a:cs typeface="Arial MT"/>
              </a:rPr>
              <a:t> </a:t>
            </a:r>
            <a:r>
              <a:rPr lang="es-ES" sz="1000" dirty="0">
                <a:latin typeface="Arial MT"/>
                <a:cs typeface="Arial MT"/>
              </a:rPr>
              <a:t>- Baños:</a:t>
            </a:r>
            <a:r>
              <a:rPr lang="es-ES" sz="1000" spc="20" dirty="0">
                <a:latin typeface="Arial MT"/>
                <a:cs typeface="Arial MT"/>
              </a:rPr>
              <a:t> </a:t>
            </a:r>
            <a:r>
              <a:rPr lang="es-ES" sz="1000" spc="-50" dirty="0">
                <a:solidFill>
                  <a:srgbClr val="332E33"/>
                </a:solidFill>
                <a:latin typeface="Arial MT"/>
                <a:cs typeface="Arial MT"/>
              </a:rPr>
              <a:t>1</a:t>
            </a:r>
            <a:endParaRPr lang="es-ES" sz="1000" dirty="0">
              <a:latin typeface="Arial MT"/>
              <a:cs typeface="Arial MT"/>
            </a:endParaRPr>
          </a:p>
          <a:p>
            <a:pPr marL="12700">
              <a:lnSpc>
                <a:spcPts val="1150"/>
              </a:lnSpc>
              <a:spcBef>
                <a:spcPts val="900"/>
              </a:spcBef>
            </a:pPr>
            <a:r>
              <a:rPr lang="es-ES" sz="1000" u="sng" spc="-10" dirty="0">
                <a:solidFill>
                  <a:srgbClr val="332E33"/>
                </a:solidFill>
                <a:uFill>
                  <a:solidFill>
                    <a:srgbClr val="332E33"/>
                  </a:solidFill>
                </a:uFill>
                <a:latin typeface="Arial MT"/>
                <a:cs typeface="Arial MT"/>
              </a:rPr>
              <a:t>Superficie</a:t>
            </a:r>
            <a:endParaRPr lang="es-ES" sz="1000" dirty="0">
              <a:latin typeface="Arial MT"/>
              <a:cs typeface="Arial MT"/>
            </a:endParaRPr>
          </a:p>
          <a:p>
            <a:pPr marL="89535" indent="-76835">
              <a:lnSpc>
                <a:spcPts val="1150"/>
              </a:lnSpc>
              <a:buChar char="-"/>
              <a:tabLst>
                <a:tab pos="89535" algn="l"/>
              </a:tabLst>
            </a:pPr>
            <a:r>
              <a:rPr lang="es-ES" sz="1000" spc="-10" dirty="0">
                <a:latin typeface="Arial MT"/>
                <a:cs typeface="Arial MT"/>
              </a:rPr>
              <a:t>Total:</a:t>
            </a:r>
            <a:r>
              <a:rPr lang="es-ES" sz="1000" spc="15" dirty="0">
                <a:latin typeface="Arial MT"/>
                <a:cs typeface="Arial MT"/>
              </a:rPr>
              <a:t> </a:t>
            </a:r>
            <a:r>
              <a:rPr lang="es-ES" sz="1000" dirty="0">
                <a:solidFill>
                  <a:srgbClr val="332E33"/>
                </a:solidFill>
                <a:latin typeface="Arial MT"/>
                <a:cs typeface="Arial MT"/>
              </a:rPr>
              <a:t>27</a:t>
            </a:r>
            <a:r>
              <a:rPr lang="es-ES" sz="1000" spc="-5" dirty="0">
                <a:solidFill>
                  <a:srgbClr val="332E33"/>
                </a:solidFill>
                <a:latin typeface="Arial MT"/>
                <a:cs typeface="Arial MT"/>
              </a:rPr>
              <a:t> </a:t>
            </a:r>
            <a:r>
              <a:rPr lang="es-ES" sz="1000" dirty="0">
                <a:solidFill>
                  <a:srgbClr val="332E33"/>
                </a:solidFill>
                <a:latin typeface="Arial MT"/>
                <a:cs typeface="Arial MT"/>
              </a:rPr>
              <a:t>m²</a:t>
            </a:r>
            <a:r>
              <a:rPr lang="es-ES" sz="1000" spc="20" dirty="0">
                <a:solidFill>
                  <a:srgbClr val="332E33"/>
                </a:solidFill>
                <a:latin typeface="Arial MT"/>
                <a:cs typeface="Arial MT"/>
              </a:rPr>
              <a:t> </a:t>
            </a:r>
            <a:r>
              <a:rPr lang="es-ES" sz="1000" dirty="0">
                <a:latin typeface="Arial MT"/>
                <a:cs typeface="Arial MT"/>
              </a:rPr>
              <a:t>- Cubierta:</a:t>
            </a:r>
            <a:r>
              <a:rPr lang="es-ES" sz="1000" spc="20" dirty="0">
                <a:latin typeface="Arial MT"/>
                <a:cs typeface="Arial MT"/>
              </a:rPr>
              <a:t> </a:t>
            </a:r>
            <a:r>
              <a:rPr lang="es-ES" sz="1000" dirty="0">
                <a:solidFill>
                  <a:srgbClr val="332E33"/>
                </a:solidFill>
                <a:latin typeface="Arial MT"/>
                <a:cs typeface="Arial MT"/>
              </a:rPr>
              <a:t>24</a:t>
            </a:r>
            <a:r>
              <a:rPr lang="es-ES" sz="1000" spc="-5" dirty="0">
                <a:solidFill>
                  <a:srgbClr val="332E33"/>
                </a:solidFill>
                <a:latin typeface="Arial MT"/>
                <a:cs typeface="Arial MT"/>
              </a:rPr>
              <a:t> </a:t>
            </a:r>
            <a:r>
              <a:rPr lang="es-ES" sz="1000" spc="-25" dirty="0">
                <a:solidFill>
                  <a:srgbClr val="332E33"/>
                </a:solidFill>
                <a:latin typeface="Arial MT"/>
                <a:cs typeface="Arial MT"/>
              </a:rPr>
              <a:t>m²</a:t>
            </a:r>
            <a:endParaRPr lang="es-ES" sz="1000" dirty="0">
              <a:latin typeface="Arial MT"/>
              <a:cs typeface="Arial MT"/>
            </a:endParaRPr>
          </a:p>
          <a:p>
            <a:pPr marL="12700">
              <a:lnSpc>
                <a:spcPts val="1150"/>
              </a:lnSpc>
              <a:spcBef>
                <a:spcPts val="900"/>
              </a:spcBef>
            </a:pPr>
            <a:r>
              <a:rPr lang="es-ES" sz="1000" u="sng" dirty="0">
                <a:solidFill>
                  <a:srgbClr val="332E33"/>
                </a:solidFill>
                <a:uFill>
                  <a:solidFill>
                    <a:srgbClr val="332E33"/>
                  </a:solidFill>
                </a:uFill>
                <a:latin typeface="Arial MT"/>
                <a:cs typeface="Arial MT"/>
              </a:rPr>
              <a:t>Ambientes</a:t>
            </a:r>
            <a:r>
              <a:rPr lang="es-ES" sz="1000" u="sng" spc="10" dirty="0">
                <a:solidFill>
                  <a:srgbClr val="332E33"/>
                </a:solidFill>
                <a:uFill>
                  <a:solidFill>
                    <a:srgbClr val="332E33"/>
                  </a:solidFill>
                </a:uFill>
                <a:latin typeface="Arial MT"/>
                <a:cs typeface="Arial MT"/>
              </a:rPr>
              <a:t> </a:t>
            </a:r>
            <a:r>
              <a:rPr lang="es-ES" sz="1000" u="sng" dirty="0">
                <a:solidFill>
                  <a:srgbClr val="332E33"/>
                </a:solidFill>
                <a:uFill>
                  <a:solidFill>
                    <a:srgbClr val="332E33"/>
                  </a:solidFill>
                </a:uFill>
                <a:latin typeface="Arial MT"/>
                <a:cs typeface="Arial MT"/>
              </a:rPr>
              <a:t>del</a:t>
            </a:r>
            <a:r>
              <a:rPr lang="es-ES" sz="1000" u="sng" spc="15" dirty="0">
                <a:solidFill>
                  <a:srgbClr val="332E33"/>
                </a:solidFill>
                <a:uFill>
                  <a:solidFill>
                    <a:srgbClr val="332E33"/>
                  </a:solidFill>
                </a:uFill>
                <a:latin typeface="Arial MT"/>
                <a:cs typeface="Arial MT"/>
              </a:rPr>
              <a:t> </a:t>
            </a:r>
            <a:r>
              <a:rPr lang="es-ES" sz="1000" u="sng" spc="-10" dirty="0">
                <a:solidFill>
                  <a:srgbClr val="332E33"/>
                </a:solidFill>
                <a:uFill>
                  <a:solidFill>
                    <a:srgbClr val="332E33"/>
                  </a:solidFill>
                </a:uFill>
                <a:latin typeface="Arial MT"/>
                <a:cs typeface="Arial MT"/>
              </a:rPr>
              <a:t>inmueble</a:t>
            </a:r>
            <a:endParaRPr lang="es-ES" sz="1000" dirty="0">
              <a:latin typeface="Arial MT"/>
              <a:cs typeface="Arial MT"/>
            </a:endParaRPr>
          </a:p>
          <a:p>
            <a:pPr marL="89535" indent="-76835">
              <a:lnSpc>
                <a:spcPts val="1150"/>
              </a:lnSpc>
              <a:buChar char="-"/>
              <a:tabLst>
                <a:tab pos="89535" algn="l"/>
              </a:tabLst>
            </a:pPr>
            <a:r>
              <a:rPr lang="es-ES" sz="1000" dirty="0">
                <a:latin typeface="Arial MT"/>
                <a:cs typeface="Arial MT"/>
              </a:rPr>
              <a:t>Cocina</a:t>
            </a:r>
            <a:r>
              <a:rPr lang="es-ES" sz="1000" spc="10" dirty="0">
                <a:latin typeface="Arial MT"/>
                <a:cs typeface="Arial MT"/>
              </a:rPr>
              <a:t> </a:t>
            </a:r>
            <a:r>
              <a:rPr lang="es-ES" sz="1000" spc="-10" dirty="0">
                <a:latin typeface="Arial MT"/>
                <a:cs typeface="Arial MT"/>
              </a:rPr>
              <a:t>integrada</a:t>
            </a:r>
            <a:endParaRPr lang="es-ES" sz="1000" dirty="0">
              <a:latin typeface="Arial MT"/>
              <a:cs typeface="Arial MT"/>
            </a:endParaRPr>
          </a:p>
          <a:p>
            <a:pPr marL="12700">
              <a:lnSpc>
                <a:spcPts val="1150"/>
              </a:lnSpc>
              <a:spcBef>
                <a:spcPts val="900"/>
              </a:spcBef>
            </a:pPr>
            <a:r>
              <a:rPr lang="es-ES" sz="1000" u="sng" spc="-10" dirty="0">
                <a:solidFill>
                  <a:srgbClr val="332E33"/>
                </a:solidFill>
                <a:uFill>
                  <a:solidFill>
                    <a:srgbClr val="332E33"/>
                  </a:solidFill>
                </a:uFill>
                <a:latin typeface="Arial MT"/>
                <a:cs typeface="Arial MT"/>
              </a:rPr>
              <a:t>Características</a:t>
            </a:r>
            <a:endParaRPr lang="es-ES" sz="1000" dirty="0">
              <a:latin typeface="Arial MT"/>
              <a:cs typeface="Arial MT"/>
            </a:endParaRPr>
          </a:p>
          <a:p>
            <a:pPr marL="89535" indent="-76835">
              <a:lnSpc>
                <a:spcPts val="1100"/>
              </a:lnSpc>
              <a:buChar char="-"/>
              <a:tabLst>
                <a:tab pos="89535" algn="l"/>
              </a:tabLst>
            </a:pPr>
            <a:r>
              <a:rPr lang="es-ES" sz="1000" dirty="0">
                <a:latin typeface="Arial MT"/>
                <a:cs typeface="Arial MT"/>
              </a:rPr>
              <a:t>Antigüedad:</a:t>
            </a:r>
            <a:r>
              <a:rPr lang="es-ES" sz="1000" spc="-5" dirty="0">
                <a:latin typeface="Arial MT"/>
                <a:cs typeface="Arial MT"/>
              </a:rPr>
              <a:t> </a:t>
            </a:r>
            <a:r>
              <a:rPr lang="es-ES" sz="1000" dirty="0">
                <a:latin typeface="Arial MT"/>
                <a:cs typeface="Arial MT"/>
              </a:rPr>
              <a:t>A</a:t>
            </a:r>
            <a:r>
              <a:rPr lang="es-ES" sz="1000" spc="5" dirty="0">
                <a:latin typeface="Arial MT"/>
                <a:cs typeface="Arial MT"/>
              </a:rPr>
              <a:t> </a:t>
            </a:r>
            <a:r>
              <a:rPr lang="es-ES" sz="1000" dirty="0">
                <a:latin typeface="Arial MT"/>
                <a:cs typeface="Arial MT"/>
              </a:rPr>
              <a:t>estrenar</a:t>
            </a:r>
            <a:r>
              <a:rPr lang="es-ES" sz="1000" spc="25" dirty="0">
                <a:latin typeface="Arial MT"/>
                <a:cs typeface="Arial MT"/>
              </a:rPr>
              <a:t> </a:t>
            </a:r>
            <a:r>
              <a:rPr lang="es-ES" sz="1000" dirty="0">
                <a:latin typeface="Arial MT"/>
                <a:cs typeface="Arial MT"/>
              </a:rPr>
              <a:t>- Luminosidad:</a:t>
            </a:r>
            <a:r>
              <a:rPr lang="es-ES" sz="1000" spc="280" dirty="0">
                <a:latin typeface="Arial MT"/>
                <a:cs typeface="Arial MT"/>
              </a:rPr>
              <a:t> </a:t>
            </a:r>
            <a:r>
              <a:rPr lang="es-ES" sz="1000" dirty="0">
                <a:latin typeface="Arial MT"/>
                <a:cs typeface="Arial MT"/>
              </a:rPr>
              <a:t>Muy Luminoso</a:t>
            </a:r>
            <a:r>
              <a:rPr lang="es-ES" sz="1000" spc="25" dirty="0">
                <a:latin typeface="Arial MT"/>
                <a:cs typeface="Arial MT"/>
              </a:rPr>
              <a:t> </a:t>
            </a:r>
            <a:r>
              <a:rPr lang="es-ES" sz="1000" dirty="0">
                <a:latin typeface="Arial MT"/>
                <a:cs typeface="Arial MT"/>
              </a:rPr>
              <a:t>-</a:t>
            </a:r>
            <a:r>
              <a:rPr lang="es-ES" sz="1000" spc="5" dirty="0">
                <a:latin typeface="Arial MT"/>
                <a:cs typeface="Arial MT"/>
              </a:rPr>
              <a:t> </a:t>
            </a:r>
            <a:r>
              <a:rPr lang="es-ES" sz="1000" dirty="0">
                <a:latin typeface="Arial MT"/>
                <a:cs typeface="Arial MT"/>
              </a:rPr>
              <a:t>Disposición:</a:t>
            </a:r>
            <a:r>
              <a:rPr lang="es-ES" sz="1000" spc="275" dirty="0">
                <a:latin typeface="Arial MT"/>
                <a:cs typeface="Arial MT"/>
              </a:rPr>
              <a:t> </a:t>
            </a:r>
            <a:r>
              <a:rPr lang="es-ES" sz="1000" spc="-10" dirty="0">
                <a:latin typeface="Arial MT"/>
                <a:cs typeface="Arial MT"/>
              </a:rPr>
              <a:t>Frente</a:t>
            </a:r>
            <a:endParaRPr lang="es-ES" sz="1000" dirty="0">
              <a:latin typeface="Arial MT"/>
              <a:cs typeface="Arial MT"/>
            </a:endParaRPr>
          </a:p>
          <a:p>
            <a:pPr marL="89535" indent="-76835">
              <a:lnSpc>
                <a:spcPts val="1150"/>
              </a:lnSpc>
              <a:buChar char="-"/>
              <a:tabLst>
                <a:tab pos="89535" algn="l"/>
              </a:tabLst>
            </a:pPr>
            <a:r>
              <a:rPr lang="es-ES" sz="1000" dirty="0">
                <a:latin typeface="Arial MT"/>
                <a:cs typeface="Arial MT"/>
              </a:rPr>
              <a:t>Estado:</a:t>
            </a:r>
            <a:r>
              <a:rPr lang="es-ES" sz="1000" spc="280" dirty="0">
                <a:latin typeface="Arial MT"/>
                <a:cs typeface="Arial MT"/>
              </a:rPr>
              <a:t> </a:t>
            </a:r>
            <a:r>
              <a:rPr lang="es-ES" sz="1000" dirty="0">
                <a:latin typeface="Arial MT"/>
                <a:cs typeface="Arial MT"/>
              </a:rPr>
              <a:t>Excelente</a:t>
            </a:r>
            <a:r>
              <a:rPr lang="es-ES" sz="1000" spc="25" dirty="0">
                <a:latin typeface="Arial MT"/>
                <a:cs typeface="Arial MT"/>
              </a:rPr>
              <a:t> </a:t>
            </a:r>
            <a:r>
              <a:rPr lang="es-ES" sz="1000" dirty="0">
                <a:latin typeface="Arial MT"/>
                <a:cs typeface="Arial MT"/>
              </a:rPr>
              <a:t>-</a:t>
            </a:r>
            <a:r>
              <a:rPr lang="es-ES" sz="1000" spc="5" dirty="0">
                <a:latin typeface="Arial MT"/>
                <a:cs typeface="Arial MT"/>
              </a:rPr>
              <a:t> </a:t>
            </a:r>
            <a:r>
              <a:rPr lang="es-ES" sz="1000" dirty="0">
                <a:latin typeface="Arial MT"/>
                <a:cs typeface="Arial MT"/>
              </a:rPr>
              <a:t>Orientación:</a:t>
            </a:r>
            <a:r>
              <a:rPr lang="es-ES" sz="1000" spc="280" dirty="0">
                <a:latin typeface="Arial MT"/>
                <a:cs typeface="Arial MT"/>
              </a:rPr>
              <a:t> </a:t>
            </a:r>
            <a:r>
              <a:rPr lang="es-ES" sz="1000" spc="-10" dirty="0">
                <a:latin typeface="Arial MT"/>
                <a:cs typeface="Arial MT"/>
              </a:rPr>
              <a:t>Oeste</a:t>
            </a:r>
            <a:endParaRPr lang="es-ES" sz="1000" dirty="0">
              <a:latin typeface="Arial MT"/>
              <a:cs typeface="Arial MT"/>
            </a:endParaRPr>
          </a:p>
          <a:p>
            <a:pPr marL="12700">
              <a:lnSpc>
                <a:spcPts val="1150"/>
              </a:lnSpc>
              <a:spcBef>
                <a:spcPts val="900"/>
              </a:spcBef>
            </a:pPr>
            <a:r>
              <a:rPr lang="es-ES" sz="1000" u="sng" dirty="0">
                <a:solidFill>
                  <a:srgbClr val="332E33"/>
                </a:solidFill>
                <a:uFill>
                  <a:solidFill>
                    <a:srgbClr val="332E33"/>
                  </a:solidFill>
                </a:uFill>
                <a:latin typeface="Arial MT"/>
                <a:cs typeface="Arial MT"/>
              </a:rPr>
              <a:t>Características</a:t>
            </a:r>
            <a:r>
              <a:rPr lang="es-ES" sz="1000" u="sng" spc="-5" dirty="0">
                <a:solidFill>
                  <a:srgbClr val="332E33"/>
                </a:solidFill>
                <a:uFill>
                  <a:solidFill>
                    <a:srgbClr val="332E33"/>
                  </a:solidFill>
                </a:uFill>
                <a:latin typeface="Arial MT"/>
                <a:cs typeface="Arial MT"/>
              </a:rPr>
              <a:t> </a:t>
            </a:r>
            <a:r>
              <a:rPr lang="es-ES" sz="1000" u="sng" dirty="0">
                <a:solidFill>
                  <a:srgbClr val="332E33"/>
                </a:solidFill>
                <a:uFill>
                  <a:solidFill>
                    <a:srgbClr val="332E33"/>
                  </a:solidFill>
                </a:uFill>
                <a:latin typeface="Arial MT"/>
                <a:cs typeface="Arial MT"/>
              </a:rPr>
              <a:t>del </a:t>
            </a:r>
            <a:r>
              <a:rPr lang="es-ES" sz="1000" u="sng" spc="-10" dirty="0">
                <a:solidFill>
                  <a:srgbClr val="332E33"/>
                </a:solidFill>
                <a:uFill>
                  <a:solidFill>
                    <a:srgbClr val="332E33"/>
                  </a:solidFill>
                </a:uFill>
                <a:latin typeface="Arial MT"/>
                <a:cs typeface="Arial MT"/>
              </a:rPr>
              <a:t>edificio</a:t>
            </a:r>
            <a:endParaRPr lang="es-ES" sz="1000" dirty="0">
              <a:latin typeface="Arial MT"/>
              <a:cs typeface="Arial MT"/>
            </a:endParaRPr>
          </a:p>
          <a:p>
            <a:pPr marL="89535" indent="-76835">
              <a:lnSpc>
                <a:spcPts val="1100"/>
              </a:lnSpc>
              <a:buChar char="-"/>
              <a:tabLst>
                <a:tab pos="89535" algn="l"/>
              </a:tabLst>
            </a:pPr>
            <a:r>
              <a:rPr lang="es-ES" sz="1000" dirty="0">
                <a:latin typeface="Arial MT"/>
                <a:cs typeface="Arial MT"/>
              </a:rPr>
              <a:t>Etapa</a:t>
            </a:r>
            <a:r>
              <a:rPr lang="es-ES" sz="1000" spc="5" dirty="0">
                <a:latin typeface="Arial MT"/>
                <a:cs typeface="Arial MT"/>
              </a:rPr>
              <a:t> </a:t>
            </a:r>
            <a:r>
              <a:rPr lang="es-ES" sz="1000" dirty="0">
                <a:latin typeface="Arial MT"/>
                <a:cs typeface="Arial MT"/>
              </a:rPr>
              <a:t>de</a:t>
            </a:r>
            <a:r>
              <a:rPr lang="es-ES" sz="1000" spc="10" dirty="0">
                <a:latin typeface="Arial MT"/>
                <a:cs typeface="Arial MT"/>
              </a:rPr>
              <a:t> </a:t>
            </a:r>
            <a:r>
              <a:rPr lang="es-ES" sz="1000" dirty="0">
                <a:latin typeface="Arial MT"/>
                <a:cs typeface="Arial MT"/>
              </a:rPr>
              <a:t>construcción: En</a:t>
            </a:r>
            <a:r>
              <a:rPr lang="es-ES" sz="1000" spc="10" dirty="0">
                <a:latin typeface="Arial MT"/>
                <a:cs typeface="Arial MT"/>
              </a:rPr>
              <a:t> </a:t>
            </a:r>
            <a:r>
              <a:rPr lang="es-ES" sz="1000" dirty="0">
                <a:latin typeface="Arial MT"/>
                <a:cs typeface="Arial MT"/>
              </a:rPr>
              <a:t>construcción</a:t>
            </a:r>
            <a:r>
              <a:rPr lang="es-ES" sz="1000" spc="25" dirty="0">
                <a:latin typeface="Arial MT"/>
                <a:cs typeface="Arial MT"/>
              </a:rPr>
              <a:t> </a:t>
            </a:r>
            <a:r>
              <a:rPr lang="es-ES" sz="1000" dirty="0">
                <a:latin typeface="Arial MT"/>
                <a:cs typeface="Arial MT"/>
              </a:rPr>
              <a:t>-</a:t>
            </a:r>
            <a:r>
              <a:rPr lang="es-ES" sz="1000" spc="10" dirty="0">
                <a:latin typeface="Arial MT"/>
                <a:cs typeface="Arial MT"/>
              </a:rPr>
              <a:t> </a:t>
            </a:r>
            <a:r>
              <a:rPr lang="es-ES" sz="1000" dirty="0">
                <a:latin typeface="Arial MT"/>
                <a:cs typeface="Arial MT"/>
              </a:rPr>
              <a:t>Ubicación</a:t>
            </a:r>
            <a:r>
              <a:rPr lang="es-ES" sz="1000" spc="5" dirty="0">
                <a:latin typeface="Arial MT"/>
                <a:cs typeface="Arial MT"/>
              </a:rPr>
              <a:t> </a:t>
            </a:r>
            <a:r>
              <a:rPr lang="es-ES" sz="1000" dirty="0">
                <a:latin typeface="Arial MT"/>
                <a:cs typeface="Arial MT"/>
              </a:rPr>
              <a:t>en</a:t>
            </a:r>
            <a:r>
              <a:rPr lang="es-ES" sz="1000" spc="10" dirty="0">
                <a:latin typeface="Arial MT"/>
                <a:cs typeface="Arial MT"/>
              </a:rPr>
              <a:t> </a:t>
            </a:r>
            <a:r>
              <a:rPr lang="es-ES" sz="1000" dirty="0">
                <a:latin typeface="Arial MT"/>
                <a:cs typeface="Arial MT"/>
              </a:rPr>
              <a:t>la</a:t>
            </a:r>
            <a:r>
              <a:rPr lang="es-ES" sz="1000" spc="10" dirty="0">
                <a:latin typeface="Arial MT"/>
                <a:cs typeface="Arial MT"/>
              </a:rPr>
              <a:t> </a:t>
            </a:r>
            <a:r>
              <a:rPr lang="es-ES" sz="1000" dirty="0">
                <a:latin typeface="Arial MT"/>
                <a:cs typeface="Arial MT"/>
              </a:rPr>
              <a:t>cuadra: Media</a:t>
            </a:r>
            <a:r>
              <a:rPr lang="es-ES" sz="1000" spc="10" dirty="0">
                <a:latin typeface="Arial MT"/>
                <a:cs typeface="Arial MT"/>
              </a:rPr>
              <a:t> </a:t>
            </a:r>
            <a:r>
              <a:rPr lang="es-ES" sz="1000" spc="-10" dirty="0">
                <a:latin typeface="Arial MT"/>
                <a:cs typeface="Arial MT"/>
              </a:rPr>
              <a:t>Cuadra</a:t>
            </a:r>
            <a:endParaRPr lang="es-ES" sz="1000" dirty="0">
              <a:latin typeface="Arial MT"/>
              <a:cs typeface="Arial MT"/>
            </a:endParaRPr>
          </a:p>
          <a:p>
            <a:pPr marL="89535" indent="-76835">
              <a:lnSpc>
                <a:spcPts val="1100"/>
              </a:lnSpc>
              <a:buChar char="-"/>
              <a:tabLst>
                <a:tab pos="89535" algn="l"/>
              </a:tabLst>
            </a:pPr>
            <a:r>
              <a:rPr lang="es-ES" sz="1000" dirty="0">
                <a:latin typeface="Arial MT"/>
                <a:cs typeface="Arial MT"/>
              </a:rPr>
              <a:t>Antigüedad: A</a:t>
            </a:r>
            <a:r>
              <a:rPr lang="es-ES" sz="1000" spc="5" dirty="0">
                <a:latin typeface="Arial MT"/>
                <a:cs typeface="Arial MT"/>
              </a:rPr>
              <a:t> </a:t>
            </a:r>
            <a:r>
              <a:rPr lang="es-ES" sz="1000" dirty="0">
                <a:latin typeface="Arial MT"/>
                <a:cs typeface="Arial MT"/>
              </a:rPr>
              <a:t>estrenar</a:t>
            </a:r>
            <a:r>
              <a:rPr lang="es-ES" sz="1000" spc="30" dirty="0">
                <a:latin typeface="Arial MT"/>
                <a:cs typeface="Arial MT"/>
              </a:rPr>
              <a:t> </a:t>
            </a:r>
            <a:r>
              <a:rPr lang="es-ES" sz="1000" dirty="0">
                <a:latin typeface="Arial MT"/>
                <a:cs typeface="Arial MT"/>
              </a:rPr>
              <a:t>-</a:t>
            </a:r>
            <a:r>
              <a:rPr lang="es-ES" sz="1000" spc="5" dirty="0">
                <a:latin typeface="Arial MT"/>
                <a:cs typeface="Arial MT"/>
              </a:rPr>
              <a:t> </a:t>
            </a:r>
            <a:r>
              <a:rPr lang="es-ES" sz="1000" dirty="0">
                <a:latin typeface="Arial MT"/>
                <a:cs typeface="Arial MT"/>
              </a:rPr>
              <a:t>Categoría: Excelente</a:t>
            </a:r>
            <a:r>
              <a:rPr lang="es-ES" sz="1000" spc="30" dirty="0">
                <a:latin typeface="Arial MT"/>
                <a:cs typeface="Arial MT"/>
              </a:rPr>
              <a:t> </a:t>
            </a:r>
            <a:r>
              <a:rPr lang="es-ES" sz="1000" dirty="0">
                <a:latin typeface="Arial MT"/>
                <a:cs typeface="Arial MT"/>
              </a:rPr>
              <a:t>-</a:t>
            </a:r>
            <a:r>
              <a:rPr lang="es-ES" sz="1000" spc="5" dirty="0">
                <a:latin typeface="Arial MT"/>
                <a:cs typeface="Arial MT"/>
              </a:rPr>
              <a:t> </a:t>
            </a:r>
            <a:r>
              <a:rPr lang="es-ES" sz="1000" dirty="0">
                <a:latin typeface="Arial MT"/>
                <a:cs typeface="Arial MT"/>
              </a:rPr>
              <a:t>Acepta</a:t>
            </a:r>
            <a:r>
              <a:rPr lang="es-ES" sz="1000" spc="5" dirty="0">
                <a:latin typeface="Arial MT"/>
                <a:cs typeface="Arial MT"/>
              </a:rPr>
              <a:t> </a:t>
            </a:r>
            <a:r>
              <a:rPr lang="es-ES" sz="1000" dirty="0">
                <a:latin typeface="Arial MT"/>
                <a:cs typeface="Arial MT"/>
              </a:rPr>
              <a:t>mascotas:</a:t>
            </a:r>
            <a:r>
              <a:rPr lang="es-ES" sz="1000" spc="285" dirty="0">
                <a:latin typeface="Arial MT"/>
                <a:cs typeface="Arial MT"/>
              </a:rPr>
              <a:t> </a:t>
            </a:r>
            <a:r>
              <a:rPr lang="es-ES" sz="1000" spc="-25" dirty="0">
                <a:latin typeface="Arial MT"/>
                <a:cs typeface="Arial MT"/>
              </a:rPr>
              <a:t>No</a:t>
            </a:r>
            <a:endParaRPr lang="es-ES" sz="1000" dirty="0">
              <a:latin typeface="Arial MT"/>
              <a:cs typeface="Arial MT"/>
            </a:endParaRPr>
          </a:p>
          <a:p>
            <a:pPr marL="89535" indent="-76835">
              <a:lnSpc>
                <a:spcPts val="1100"/>
              </a:lnSpc>
              <a:buChar char="-"/>
              <a:tabLst>
                <a:tab pos="89535" algn="l"/>
              </a:tabLst>
            </a:pPr>
            <a:r>
              <a:rPr lang="es-ES" sz="1000" dirty="0">
                <a:latin typeface="Arial MT"/>
                <a:cs typeface="Arial MT"/>
              </a:rPr>
              <a:t>Accesibilidad:</a:t>
            </a:r>
            <a:r>
              <a:rPr lang="es-ES" sz="1000" spc="260" dirty="0">
                <a:latin typeface="Arial MT"/>
                <a:cs typeface="Arial MT"/>
              </a:rPr>
              <a:t> </a:t>
            </a:r>
            <a:r>
              <a:rPr lang="es-ES" sz="1000" dirty="0">
                <a:latin typeface="Arial MT"/>
                <a:cs typeface="Arial MT"/>
              </a:rPr>
              <a:t>No</a:t>
            </a:r>
            <a:r>
              <a:rPr lang="es-ES" sz="1000" spc="20" dirty="0">
                <a:latin typeface="Arial MT"/>
                <a:cs typeface="Arial MT"/>
              </a:rPr>
              <a:t> </a:t>
            </a:r>
            <a:r>
              <a:rPr lang="es-ES" sz="1000" dirty="0">
                <a:latin typeface="Arial MT"/>
                <a:cs typeface="Arial MT"/>
              </a:rPr>
              <a:t>-</a:t>
            </a:r>
            <a:r>
              <a:rPr lang="es-ES" sz="1000" spc="-5" dirty="0">
                <a:latin typeface="Arial MT"/>
                <a:cs typeface="Arial MT"/>
              </a:rPr>
              <a:t> </a:t>
            </a:r>
            <a:r>
              <a:rPr lang="es-ES" sz="1000" dirty="0">
                <a:latin typeface="Arial MT"/>
                <a:cs typeface="Arial MT"/>
              </a:rPr>
              <a:t>Ciclovía</a:t>
            </a:r>
            <a:r>
              <a:rPr lang="es-ES" sz="1000" spc="-5" dirty="0">
                <a:latin typeface="Arial MT"/>
                <a:cs typeface="Arial MT"/>
              </a:rPr>
              <a:t> </a:t>
            </a:r>
            <a:r>
              <a:rPr lang="es-ES" sz="1000" dirty="0">
                <a:latin typeface="Arial MT"/>
                <a:cs typeface="Arial MT"/>
              </a:rPr>
              <a:t>en la</a:t>
            </a:r>
            <a:r>
              <a:rPr lang="es-ES" sz="1000" spc="-5" dirty="0">
                <a:latin typeface="Arial MT"/>
                <a:cs typeface="Arial MT"/>
              </a:rPr>
              <a:t> </a:t>
            </a:r>
            <a:r>
              <a:rPr lang="es-ES" sz="1000" dirty="0">
                <a:latin typeface="Arial MT"/>
                <a:cs typeface="Arial MT"/>
              </a:rPr>
              <a:t>cuadra:</a:t>
            </a:r>
            <a:r>
              <a:rPr lang="es-ES" sz="1000" spc="265" dirty="0">
                <a:latin typeface="Arial MT"/>
                <a:cs typeface="Arial MT"/>
              </a:rPr>
              <a:t> </a:t>
            </a:r>
            <a:r>
              <a:rPr lang="es-ES" sz="1000" dirty="0">
                <a:latin typeface="Arial MT"/>
                <a:cs typeface="Arial MT"/>
              </a:rPr>
              <a:t>No</a:t>
            </a:r>
            <a:r>
              <a:rPr lang="es-ES" sz="1000" spc="15" dirty="0">
                <a:latin typeface="Arial MT"/>
                <a:cs typeface="Arial MT"/>
              </a:rPr>
              <a:t> </a:t>
            </a:r>
            <a:r>
              <a:rPr lang="es-ES" sz="1000" dirty="0">
                <a:latin typeface="Arial MT"/>
                <a:cs typeface="Arial MT"/>
              </a:rPr>
              <a:t>- Parquímetro</a:t>
            </a:r>
            <a:r>
              <a:rPr lang="es-ES" sz="1000" spc="-5" dirty="0">
                <a:latin typeface="Arial MT"/>
                <a:cs typeface="Arial MT"/>
              </a:rPr>
              <a:t> </a:t>
            </a:r>
            <a:r>
              <a:rPr lang="es-ES" sz="1000" dirty="0">
                <a:latin typeface="Arial MT"/>
                <a:cs typeface="Arial MT"/>
              </a:rPr>
              <a:t>en la</a:t>
            </a:r>
            <a:r>
              <a:rPr lang="es-ES" sz="1000" spc="-5" dirty="0">
                <a:latin typeface="Arial MT"/>
                <a:cs typeface="Arial MT"/>
              </a:rPr>
              <a:t> </a:t>
            </a:r>
            <a:r>
              <a:rPr lang="es-ES" sz="1000" dirty="0">
                <a:latin typeface="Arial MT"/>
                <a:cs typeface="Arial MT"/>
              </a:rPr>
              <a:t>cuadra:</a:t>
            </a:r>
            <a:r>
              <a:rPr lang="es-ES" sz="1000" spc="265" dirty="0">
                <a:latin typeface="Arial MT"/>
                <a:cs typeface="Arial MT"/>
              </a:rPr>
              <a:t> </a:t>
            </a:r>
            <a:r>
              <a:rPr lang="es-ES" sz="1000" spc="-25" dirty="0">
                <a:latin typeface="Arial MT"/>
                <a:cs typeface="Arial MT"/>
              </a:rPr>
              <a:t>No</a:t>
            </a:r>
            <a:endParaRPr lang="es-ES" sz="1000" dirty="0">
              <a:latin typeface="Arial MT"/>
              <a:cs typeface="Arial MT"/>
            </a:endParaRPr>
          </a:p>
          <a:p>
            <a:pPr marL="89535" indent="-76835">
              <a:lnSpc>
                <a:spcPts val="1150"/>
              </a:lnSpc>
              <a:buChar char="-"/>
              <a:tabLst>
                <a:tab pos="89535" algn="l"/>
              </a:tabLst>
            </a:pPr>
            <a:r>
              <a:rPr lang="es-ES" sz="1000" dirty="0">
                <a:latin typeface="Arial MT"/>
                <a:cs typeface="Arial MT"/>
              </a:rPr>
              <a:t>Tipo:</a:t>
            </a:r>
            <a:r>
              <a:rPr lang="es-ES" sz="1000" spc="275" dirty="0">
                <a:latin typeface="Arial MT"/>
                <a:cs typeface="Arial MT"/>
              </a:rPr>
              <a:t> </a:t>
            </a:r>
            <a:r>
              <a:rPr lang="es-ES" sz="1000" dirty="0">
                <a:latin typeface="Arial MT"/>
                <a:cs typeface="Arial MT"/>
              </a:rPr>
              <a:t>Entre</a:t>
            </a:r>
            <a:r>
              <a:rPr lang="es-ES" sz="1000" spc="5" dirty="0">
                <a:latin typeface="Arial MT"/>
                <a:cs typeface="Arial MT"/>
              </a:rPr>
              <a:t> </a:t>
            </a:r>
            <a:r>
              <a:rPr lang="es-ES" sz="1000" spc="-10" dirty="0">
                <a:latin typeface="Arial MT"/>
                <a:cs typeface="Arial MT"/>
              </a:rPr>
              <a:t>Medianeras</a:t>
            </a:r>
            <a:endParaRPr lang="es-ES" sz="1000" dirty="0">
              <a:latin typeface="Arial MT"/>
              <a:cs typeface="Arial MT"/>
            </a:endParaRPr>
          </a:p>
          <a:p>
            <a:pPr marL="12700">
              <a:lnSpc>
                <a:spcPts val="1150"/>
              </a:lnSpc>
              <a:spcBef>
                <a:spcPts val="900"/>
              </a:spcBef>
            </a:pPr>
            <a:r>
              <a:rPr lang="es-ES" sz="1000" u="sng" dirty="0">
                <a:solidFill>
                  <a:srgbClr val="332E33"/>
                </a:solidFill>
                <a:uFill>
                  <a:solidFill>
                    <a:srgbClr val="332E33"/>
                  </a:solidFill>
                </a:uFill>
                <a:latin typeface="Arial MT"/>
                <a:cs typeface="Arial MT"/>
              </a:rPr>
              <a:t>Servicios</a:t>
            </a:r>
            <a:r>
              <a:rPr lang="es-ES" sz="1000" u="sng" spc="20" dirty="0">
                <a:solidFill>
                  <a:srgbClr val="332E33"/>
                </a:solidFill>
                <a:uFill>
                  <a:solidFill>
                    <a:srgbClr val="332E33"/>
                  </a:solidFill>
                </a:uFill>
                <a:latin typeface="Arial MT"/>
                <a:cs typeface="Arial MT"/>
              </a:rPr>
              <a:t> </a:t>
            </a:r>
            <a:r>
              <a:rPr lang="es-ES" sz="1000" u="sng" spc="-10" dirty="0">
                <a:solidFill>
                  <a:srgbClr val="332E33"/>
                </a:solidFill>
                <a:uFill>
                  <a:solidFill>
                    <a:srgbClr val="332E33"/>
                  </a:solidFill>
                </a:uFill>
                <a:latin typeface="Arial MT"/>
                <a:cs typeface="Arial MT"/>
              </a:rPr>
              <a:t>esenciales</a:t>
            </a:r>
            <a:endParaRPr lang="es-ES" sz="1000" dirty="0">
              <a:latin typeface="Arial MT"/>
              <a:cs typeface="Arial MT"/>
            </a:endParaRPr>
          </a:p>
          <a:p>
            <a:pPr marL="89535" indent="-76835">
              <a:lnSpc>
                <a:spcPts val="1150"/>
              </a:lnSpc>
              <a:buChar char="-"/>
              <a:tabLst>
                <a:tab pos="89535" algn="l"/>
              </a:tabLst>
            </a:pPr>
            <a:r>
              <a:rPr lang="es-ES" sz="1000" dirty="0">
                <a:latin typeface="Arial MT"/>
                <a:cs typeface="Arial MT"/>
              </a:rPr>
              <a:t>ABL - Electricidad</a:t>
            </a:r>
            <a:r>
              <a:rPr lang="es-ES" sz="1000" spc="-5" dirty="0">
                <a:latin typeface="Arial MT"/>
                <a:cs typeface="Arial MT"/>
              </a:rPr>
              <a:t> </a:t>
            </a:r>
            <a:r>
              <a:rPr lang="es-ES" sz="1000" dirty="0">
                <a:latin typeface="Arial MT"/>
                <a:cs typeface="Arial MT"/>
              </a:rPr>
              <a:t>-</a:t>
            </a:r>
            <a:r>
              <a:rPr lang="es-ES" sz="1000" spc="5" dirty="0">
                <a:latin typeface="Arial MT"/>
                <a:cs typeface="Arial MT"/>
              </a:rPr>
              <a:t> </a:t>
            </a:r>
            <a:r>
              <a:rPr lang="es-ES" sz="1000" dirty="0">
                <a:latin typeface="Arial MT"/>
                <a:cs typeface="Arial MT"/>
              </a:rPr>
              <a:t>Agua </a:t>
            </a:r>
            <a:r>
              <a:rPr lang="es-ES" sz="1000" spc="-10" dirty="0">
                <a:latin typeface="Arial MT"/>
                <a:cs typeface="Arial MT"/>
              </a:rPr>
              <a:t>Corriente</a:t>
            </a:r>
            <a:endParaRPr lang="es-ES" sz="1000" dirty="0">
              <a:latin typeface="Arial MT"/>
              <a:cs typeface="Arial MT"/>
            </a:endParaRPr>
          </a:p>
          <a:p>
            <a:pPr marL="12700">
              <a:lnSpc>
                <a:spcPts val="1150"/>
              </a:lnSpc>
              <a:spcBef>
                <a:spcPts val="900"/>
              </a:spcBef>
            </a:pPr>
            <a:r>
              <a:rPr lang="es-ES" sz="1000" u="sng" spc="-10" dirty="0">
                <a:solidFill>
                  <a:srgbClr val="332E33"/>
                </a:solidFill>
                <a:uFill>
                  <a:solidFill>
                    <a:srgbClr val="332E33"/>
                  </a:solidFill>
                </a:uFill>
                <a:latin typeface="Arial MT"/>
                <a:cs typeface="Arial MT"/>
              </a:rPr>
              <a:t>Vista</a:t>
            </a:r>
            <a:endParaRPr lang="es-ES" sz="1000" dirty="0">
              <a:latin typeface="Arial MT"/>
              <a:cs typeface="Arial MT"/>
            </a:endParaRPr>
          </a:p>
          <a:p>
            <a:pPr marL="89535" indent="-76835">
              <a:lnSpc>
                <a:spcPts val="1150"/>
              </a:lnSpc>
              <a:buChar char="-"/>
              <a:tabLst>
                <a:tab pos="89535" algn="l"/>
              </a:tabLst>
            </a:pPr>
            <a:r>
              <a:rPr lang="es-ES" sz="1000" dirty="0">
                <a:latin typeface="Arial MT"/>
                <a:cs typeface="Arial MT"/>
              </a:rPr>
              <a:t>A la </a:t>
            </a:r>
            <a:r>
              <a:rPr lang="es-ES" sz="1000" spc="-10" dirty="0">
                <a:latin typeface="Arial MT"/>
                <a:cs typeface="Arial MT"/>
              </a:rPr>
              <a:t>calle</a:t>
            </a:r>
            <a:endParaRPr lang="es-ES" sz="1000" dirty="0">
              <a:latin typeface="Arial MT"/>
              <a:cs typeface="Arial MT"/>
            </a:endParaRPr>
          </a:p>
          <a:p>
            <a:pPr marL="12700">
              <a:lnSpc>
                <a:spcPts val="1150"/>
              </a:lnSpc>
              <a:spcBef>
                <a:spcPts val="900"/>
              </a:spcBef>
            </a:pPr>
            <a:r>
              <a:rPr lang="es-ES" sz="1000" u="sng" spc="-10" dirty="0">
                <a:solidFill>
                  <a:srgbClr val="332E33"/>
                </a:solidFill>
                <a:uFill>
                  <a:solidFill>
                    <a:srgbClr val="332E33"/>
                  </a:solidFill>
                </a:uFill>
                <a:latin typeface="Arial MT"/>
                <a:cs typeface="Arial MT"/>
              </a:rPr>
              <a:t>Calefacción</a:t>
            </a:r>
            <a:endParaRPr lang="es-ES" sz="1000" dirty="0">
              <a:latin typeface="Arial MT"/>
              <a:cs typeface="Arial MT"/>
            </a:endParaRPr>
          </a:p>
          <a:p>
            <a:pPr marL="89535" indent="-76835">
              <a:lnSpc>
                <a:spcPts val="1150"/>
              </a:lnSpc>
              <a:buChar char="-"/>
              <a:tabLst>
                <a:tab pos="89535" algn="l"/>
              </a:tabLst>
            </a:pPr>
            <a:r>
              <a:rPr lang="es-ES" sz="1000" dirty="0">
                <a:latin typeface="Arial MT"/>
                <a:cs typeface="Arial MT"/>
              </a:rPr>
              <a:t>Aire </a:t>
            </a:r>
            <a:r>
              <a:rPr lang="es-ES" sz="1000" spc="-10" dirty="0">
                <a:latin typeface="Arial MT"/>
                <a:cs typeface="Arial MT"/>
              </a:rPr>
              <a:t>acondicionado</a:t>
            </a:r>
            <a:endParaRPr lang="es-ES" sz="1000" dirty="0">
              <a:latin typeface="Arial MT"/>
              <a:cs typeface="Arial MT"/>
            </a:endParaRPr>
          </a:p>
          <a:p>
            <a:pPr marL="12700">
              <a:lnSpc>
                <a:spcPts val="1150"/>
              </a:lnSpc>
              <a:spcBef>
                <a:spcPts val="900"/>
              </a:spcBef>
            </a:pPr>
            <a:r>
              <a:rPr lang="es-ES" sz="1000" u="sng" spc="-10" dirty="0">
                <a:solidFill>
                  <a:srgbClr val="332E33"/>
                </a:solidFill>
                <a:uFill>
                  <a:solidFill>
                    <a:srgbClr val="332E33"/>
                  </a:solidFill>
                </a:uFill>
                <a:latin typeface="Arial MT"/>
                <a:cs typeface="Arial MT"/>
              </a:rPr>
              <a:t>Adicionales</a:t>
            </a:r>
            <a:endParaRPr lang="es-ES" sz="1000" dirty="0">
              <a:latin typeface="Arial MT"/>
              <a:cs typeface="Arial MT"/>
            </a:endParaRPr>
          </a:p>
          <a:p>
            <a:pPr marL="89535" indent="-76835">
              <a:lnSpc>
                <a:spcPts val="1150"/>
              </a:lnSpc>
              <a:buChar char="-"/>
              <a:tabLst>
                <a:tab pos="89535" algn="l"/>
              </a:tabLst>
            </a:pPr>
            <a:r>
              <a:rPr lang="es-ES" sz="1000" dirty="0">
                <a:latin typeface="Arial MT"/>
                <a:cs typeface="Arial MT"/>
              </a:rPr>
              <a:t>Cocina</a:t>
            </a:r>
            <a:r>
              <a:rPr lang="es-ES" sz="1000" spc="10" dirty="0">
                <a:latin typeface="Arial MT"/>
                <a:cs typeface="Arial MT"/>
              </a:rPr>
              <a:t> </a:t>
            </a:r>
            <a:r>
              <a:rPr lang="es-ES" sz="1000" spc="-10" dirty="0">
                <a:latin typeface="Arial MT"/>
                <a:cs typeface="Arial MT"/>
              </a:rPr>
              <a:t>(eléctrica)</a:t>
            </a:r>
          </a:p>
          <a:p>
            <a:pPr marL="89535" indent="-76835">
              <a:lnSpc>
                <a:spcPts val="1150"/>
              </a:lnSpc>
              <a:buChar char="-"/>
              <a:tabLst>
                <a:tab pos="89535" algn="l"/>
              </a:tabLst>
            </a:pPr>
            <a:endParaRPr lang="es-ES" sz="1000" b="0" i="0" spc="-10" dirty="0">
              <a:solidFill>
                <a:srgbClr val="222222"/>
              </a:solidFill>
              <a:effectLst/>
              <a:latin typeface="Arial MT"/>
            </a:endParaRPr>
          </a:p>
          <a:p>
            <a:pPr rtl="0"/>
            <a:r>
              <a:rPr lang="es-ES" sz="900" dirty="0">
                <a:latin typeface="Arial MT"/>
              </a:rPr>
              <a:t>El valor de venta publicado puede ser modificado sin previo aviso y siempre queda ad-referéndum del propietario. La venta de este inmueble está sujeta a la tramitación del Código de Transferencia de Inmuebles (COTI), por parte del propietario.</a:t>
            </a:r>
            <a:endParaRPr lang="es-ES" sz="900" b="0" i="0" dirty="0">
              <a:solidFill>
                <a:srgbClr val="222222"/>
              </a:solidFill>
              <a:effectLst/>
              <a:latin typeface="Arial MT"/>
            </a:endParaRPr>
          </a:p>
          <a:p>
            <a:pPr algn="l" rtl="0"/>
            <a:r>
              <a:rPr lang="es-ES" sz="900" b="0" i="0" dirty="0">
                <a:solidFill>
                  <a:srgbClr val="222222"/>
                </a:solidFill>
                <a:effectLst/>
                <a:latin typeface="Arial MT"/>
              </a:rPr>
              <a:t>No accesible para personas con movilidad reducida - Ley 5115, Art. 1 y 2 CABA.</a:t>
            </a:r>
            <a:br>
              <a:rPr lang="es-ES" sz="900" b="0" i="0" dirty="0">
                <a:solidFill>
                  <a:srgbClr val="222222"/>
                </a:solidFill>
                <a:effectLst/>
                <a:latin typeface="Arial MT"/>
              </a:rPr>
            </a:br>
            <a:r>
              <a:rPr lang="es-ES" sz="900" b="0" i="0" dirty="0">
                <a:solidFill>
                  <a:srgbClr val="222222"/>
                </a:solidFill>
                <a:effectLst/>
                <a:latin typeface="Arial MT"/>
              </a:rPr>
              <a:t>Ley 5115 CABA art. 1°: Los avisos publicados por corredores inmobiliarios por cualquier medio gráfico o informático, que promuevan operaciones</a:t>
            </a:r>
            <a:r>
              <a:rPr lang="es-ES" sz="900" dirty="0">
                <a:solidFill>
                  <a:srgbClr val="222222"/>
                </a:solidFill>
                <a:latin typeface="Arial MT"/>
              </a:rPr>
              <a:t> </a:t>
            </a:r>
            <a:r>
              <a:rPr lang="es-ES" sz="900" b="0" i="0" dirty="0">
                <a:solidFill>
                  <a:srgbClr val="222222"/>
                </a:solidFill>
                <a:effectLst/>
                <a:latin typeface="Arial MT"/>
              </a:rPr>
              <a:t>inmobiliarias, deberán contener información acerca de las condiciones de accesibilidad para las personas con discapacidades físicas. art. 2°: Los avisos mencionados en el art. 1° incluirán un indicador gráfico de accesibilidad y/o la palabra "accesible".</a:t>
            </a:r>
            <a:br>
              <a:rPr lang="es-ES" sz="1000" b="0" i="0" dirty="0">
                <a:solidFill>
                  <a:srgbClr val="222222"/>
                </a:solidFill>
                <a:effectLst/>
                <a:latin typeface="Arial MT"/>
              </a:rPr>
            </a:br>
            <a:endParaRPr lang="es-ES" sz="1000" b="0" i="0" u="none" strike="noStrike" baseline="0" dirty="0">
              <a:solidFill>
                <a:srgbClr val="000000"/>
              </a:solidFill>
              <a:latin typeface="Arial MT"/>
            </a:endParaRPr>
          </a:p>
          <a:p>
            <a:endParaRPr lang="es-ES" dirty="0">
              <a:solidFill>
                <a:srgbClr val="094079"/>
              </a:solidFill>
              <a:latin typeface="Arial" panose="020B0604020202020204" pitchFamily="34" charset="0"/>
              <a:cs typeface="Arial MT"/>
            </a:endParaRPr>
          </a:p>
        </p:txBody>
      </p:sp>
      <p:cxnSp>
        <p:nvCxnSpPr>
          <p:cNvPr id="16" name="Conector recto 15">
            <a:extLst>
              <a:ext uri="{FF2B5EF4-FFF2-40B4-BE49-F238E27FC236}">
                <a16:creationId xmlns:a16="http://schemas.microsoft.com/office/drawing/2014/main" id="{BE16E397-5D4E-860D-E361-6F7C1E5A292A}"/>
              </a:ext>
            </a:extLst>
          </p:cNvPr>
          <p:cNvCxnSpPr>
            <a:cxnSpLocks/>
          </p:cNvCxnSpPr>
          <p:nvPr/>
        </p:nvCxnSpPr>
        <p:spPr>
          <a:xfrm>
            <a:off x="153100" y="1252569"/>
            <a:ext cx="7184073" cy="1"/>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0" name="Imagen 19">
            <a:extLst>
              <a:ext uri="{FF2B5EF4-FFF2-40B4-BE49-F238E27FC236}">
                <a16:creationId xmlns:a16="http://schemas.microsoft.com/office/drawing/2014/main" id="{3AB616BD-92D8-2135-6EAC-4C621212D3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755" y="1275864"/>
            <a:ext cx="943275" cy="941640"/>
          </a:xfrm>
          <a:prstGeom prst="rect">
            <a:avLst/>
          </a:prstGeom>
        </p:spPr>
      </p:pic>
      <p:pic>
        <p:nvPicPr>
          <p:cNvPr id="22" name="Imagen 21">
            <a:extLst>
              <a:ext uri="{FF2B5EF4-FFF2-40B4-BE49-F238E27FC236}">
                <a16:creationId xmlns:a16="http://schemas.microsoft.com/office/drawing/2014/main" id="{C63BFA2B-7447-E86F-3746-7DC6029BEB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1257" y="254115"/>
            <a:ext cx="1203884" cy="701275"/>
          </a:xfrm>
          <a:prstGeom prst="rect">
            <a:avLst/>
          </a:prstGeom>
        </p:spPr>
      </p:pic>
      <p:pic>
        <p:nvPicPr>
          <p:cNvPr id="4" name="Imagen 3">
            <a:extLst>
              <a:ext uri="{FF2B5EF4-FFF2-40B4-BE49-F238E27FC236}">
                <a16:creationId xmlns:a16="http://schemas.microsoft.com/office/drawing/2014/main" id="{7299E801-65C4-5A95-9236-80E51F68D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463" y="1966898"/>
            <a:ext cx="1729439" cy="3071828"/>
          </a:xfrm>
          <a:prstGeom prst="rect">
            <a:avLst/>
          </a:prstGeom>
        </p:spPr>
      </p:pic>
      <p:pic>
        <p:nvPicPr>
          <p:cNvPr id="11" name="Imagen 10">
            <a:extLst>
              <a:ext uri="{FF2B5EF4-FFF2-40B4-BE49-F238E27FC236}">
                <a16:creationId xmlns:a16="http://schemas.microsoft.com/office/drawing/2014/main" id="{A2F4DCCA-F9E0-108B-4DE1-249A32FF3A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2383" y="1966898"/>
            <a:ext cx="855295" cy="1519862"/>
          </a:xfrm>
          <a:prstGeom prst="rect">
            <a:avLst/>
          </a:prstGeom>
        </p:spPr>
      </p:pic>
      <p:pic>
        <p:nvPicPr>
          <p:cNvPr id="19" name="Imagen 18">
            <a:extLst>
              <a:ext uri="{FF2B5EF4-FFF2-40B4-BE49-F238E27FC236}">
                <a16:creationId xmlns:a16="http://schemas.microsoft.com/office/drawing/2014/main" id="{AAD61667-1026-5E75-5114-2544ACD5E4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9635" y="1966898"/>
            <a:ext cx="855296" cy="1519176"/>
          </a:xfrm>
          <a:prstGeom prst="rect">
            <a:avLst/>
          </a:prstGeom>
        </p:spPr>
      </p:pic>
      <p:pic>
        <p:nvPicPr>
          <p:cNvPr id="23" name="Imagen 22">
            <a:extLst>
              <a:ext uri="{FF2B5EF4-FFF2-40B4-BE49-F238E27FC236}">
                <a16:creationId xmlns:a16="http://schemas.microsoft.com/office/drawing/2014/main" id="{68380F99-C7D6-173D-7F51-FA99D42903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2383" y="3510244"/>
            <a:ext cx="860146" cy="1528482"/>
          </a:xfrm>
          <a:prstGeom prst="rect">
            <a:avLst/>
          </a:prstGeom>
        </p:spPr>
      </p:pic>
      <p:pic>
        <p:nvPicPr>
          <p:cNvPr id="27" name="Imagen 26">
            <a:extLst>
              <a:ext uri="{FF2B5EF4-FFF2-40B4-BE49-F238E27FC236}">
                <a16:creationId xmlns:a16="http://schemas.microsoft.com/office/drawing/2014/main" id="{54F658EB-3E7A-92D4-E39D-F6AB1C65232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54071" y="3511160"/>
            <a:ext cx="860146" cy="1528482"/>
          </a:xfrm>
          <a:prstGeom prst="rect">
            <a:avLst/>
          </a:prstGeom>
        </p:spPr>
      </p:pic>
    </p:spTree>
    <p:extLst>
      <p:ext uri="{BB962C8B-B14F-4D97-AF65-F5344CB8AC3E}">
        <p14:creationId xmlns:p14="http://schemas.microsoft.com/office/powerpoint/2010/main" val="219714935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179</TotalTime>
  <Words>718</Words>
  <Application>Microsoft Office PowerPoint</Application>
  <PresentationFormat>Personalizado</PresentationFormat>
  <Paragraphs>53</Paragraphs>
  <Slides>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vt:i4>
      </vt:variant>
    </vt:vector>
  </HeadingPairs>
  <TitlesOfParts>
    <vt:vector size="10" baseType="lpstr">
      <vt:lpstr>Arial</vt:lpstr>
      <vt:lpstr>Arial MT</vt:lpstr>
      <vt:lpstr>Calibri</vt:lpstr>
      <vt:lpstr>Calibri Light</vt:lpstr>
      <vt:lpstr>Helvetica Neue</vt:lpstr>
      <vt:lpstr>Proxima Nova</vt:lpstr>
      <vt:lpstr>Times New Roman</vt:lpstr>
      <vt:lpstr>Tema de Office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Natalia Borzone</dc:creator>
  <cp:lastModifiedBy>Natalia Borzone</cp:lastModifiedBy>
  <cp:revision>18</cp:revision>
  <dcterms:created xsi:type="dcterms:W3CDTF">2025-01-03T00:57:41Z</dcterms:created>
  <dcterms:modified xsi:type="dcterms:W3CDTF">2025-01-20T19:02:43Z</dcterms:modified>
</cp:coreProperties>
</file>